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60" r:id="rId4"/>
    <p:sldId id="261" r:id="rId5"/>
    <p:sldId id="276" r:id="rId6"/>
    <p:sldId id="277" r:id="rId7"/>
    <p:sldId id="278" r:id="rId8"/>
    <p:sldId id="279" r:id="rId9"/>
    <p:sldId id="280" r:id="rId10"/>
    <p:sldId id="281" r:id="rId11"/>
    <p:sldId id="282" r:id="rId12"/>
    <p:sldId id="283" r:id="rId13"/>
    <p:sldId id="284" r:id="rId14"/>
    <p:sldId id="285" r:id="rId15"/>
    <p:sldId id="286" r:id="rId16"/>
    <p:sldId id="287"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595550-3CBC-45E6-9B3B-5B1F1AF0B49F}" type="doc">
      <dgm:prSet loTypeId="urn:microsoft.com/office/officeart/2005/8/layout/hProcess7" loCatId="process" qsTypeId="urn:microsoft.com/office/officeart/2005/8/quickstyle/simple1" qsCatId="simple" csTypeId="urn:microsoft.com/office/officeart/2005/8/colors/accent1_2" csCatId="accent1" phldr="1"/>
      <dgm:spPr/>
      <dgm:t>
        <a:bodyPr/>
        <a:lstStyle/>
        <a:p>
          <a:endParaRPr lang="en-US"/>
        </a:p>
      </dgm:t>
    </dgm:pt>
    <dgm:pt modelId="{8E59B085-2946-4462-A041-A5C28BF1C2FB}">
      <dgm:prSet phldrT="[Text]" custT="1"/>
      <dgm:spPr/>
      <dgm:t>
        <a:bodyPr/>
        <a:lstStyle/>
        <a:p>
          <a:r>
            <a:rPr lang="en-US" sz="2000" dirty="0">
              <a:latin typeface="Comic Sans MS" panose="030F0702030302020204" pitchFamily="66" charset="0"/>
            </a:rPr>
            <a:t>Assess</a:t>
          </a:r>
        </a:p>
      </dgm:t>
    </dgm:pt>
    <dgm:pt modelId="{BECCC50D-DD60-47C9-992E-7A2141800BBA}" type="parTrans" cxnId="{C9DBA134-628B-4D10-B97E-56F7A9142DFB}">
      <dgm:prSet/>
      <dgm:spPr/>
      <dgm:t>
        <a:bodyPr/>
        <a:lstStyle/>
        <a:p>
          <a:endParaRPr lang="en-US"/>
        </a:p>
      </dgm:t>
    </dgm:pt>
    <dgm:pt modelId="{DCBDE162-47AB-4FD5-9EEE-8CB5951B7CD2}" type="sibTrans" cxnId="{C9DBA134-628B-4D10-B97E-56F7A9142DFB}">
      <dgm:prSet/>
      <dgm:spPr/>
      <dgm:t>
        <a:bodyPr/>
        <a:lstStyle/>
        <a:p>
          <a:endParaRPr lang="en-US"/>
        </a:p>
      </dgm:t>
    </dgm:pt>
    <dgm:pt modelId="{E1BCD494-9B7B-409B-81CA-A68981D00D1E}">
      <dgm:prSet phldrT="[Text]" custT="1"/>
      <dgm:spPr/>
      <dgm:t>
        <a:bodyPr/>
        <a:lstStyle/>
        <a:p>
          <a:r>
            <a:rPr lang="en-US" sz="1800" dirty="0">
              <a:latin typeface="Comic Sans MS" panose="030F0702030302020204" pitchFamily="66" charset="0"/>
            </a:rPr>
            <a:t>Regular assessments identify barriers to learning.</a:t>
          </a:r>
        </a:p>
      </dgm:t>
    </dgm:pt>
    <dgm:pt modelId="{1A0DE06E-E937-4DD8-84EE-8D0EA8F01DEF}" type="parTrans" cxnId="{4E00B657-A9A6-459E-AC5A-F2CE8E0E018D}">
      <dgm:prSet/>
      <dgm:spPr/>
      <dgm:t>
        <a:bodyPr/>
        <a:lstStyle/>
        <a:p>
          <a:endParaRPr lang="en-US"/>
        </a:p>
      </dgm:t>
    </dgm:pt>
    <dgm:pt modelId="{89FA8AA8-72DC-4D56-8E44-B43338F921D7}" type="sibTrans" cxnId="{4E00B657-A9A6-459E-AC5A-F2CE8E0E018D}">
      <dgm:prSet/>
      <dgm:spPr/>
      <dgm:t>
        <a:bodyPr/>
        <a:lstStyle/>
        <a:p>
          <a:endParaRPr lang="en-US"/>
        </a:p>
      </dgm:t>
    </dgm:pt>
    <dgm:pt modelId="{8064409A-D4B3-4B0A-A697-1DAE4F133996}">
      <dgm:prSet phldrT="[Text]" custT="1"/>
      <dgm:spPr/>
      <dgm:t>
        <a:bodyPr/>
        <a:lstStyle/>
        <a:p>
          <a:r>
            <a:rPr lang="en-US" sz="2000" dirty="0">
              <a:latin typeface="Comic Sans MS" panose="030F0702030302020204" pitchFamily="66" charset="0"/>
            </a:rPr>
            <a:t>Do</a:t>
          </a:r>
        </a:p>
      </dgm:t>
    </dgm:pt>
    <dgm:pt modelId="{2239BFA2-4EB6-4485-9F3F-144FD155BB18}" type="parTrans" cxnId="{62A870BD-E417-430E-8CE1-42EAC5CCDB9E}">
      <dgm:prSet/>
      <dgm:spPr/>
      <dgm:t>
        <a:bodyPr/>
        <a:lstStyle/>
        <a:p>
          <a:endParaRPr lang="en-US"/>
        </a:p>
      </dgm:t>
    </dgm:pt>
    <dgm:pt modelId="{723F6786-2474-4880-9CC8-DBA8F62ED860}" type="sibTrans" cxnId="{62A870BD-E417-430E-8CE1-42EAC5CCDB9E}">
      <dgm:prSet/>
      <dgm:spPr/>
      <dgm:t>
        <a:bodyPr/>
        <a:lstStyle/>
        <a:p>
          <a:endParaRPr lang="en-US"/>
        </a:p>
      </dgm:t>
    </dgm:pt>
    <dgm:pt modelId="{9DD29476-FBA5-4A5B-BD43-FA35B1E3E8C5}">
      <dgm:prSet phldrT="[Text]" custT="1"/>
      <dgm:spPr/>
      <dgm:t>
        <a:bodyPr/>
        <a:lstStyle/>
        <a:p>
          <a:r>
            <a:rPr lang="en-US" sz="1800" dirty="0">
              <a:latin typeface="Comic Sans MS" panose="030F0702030302020204" pitchFamily="66" charset="0"/>
            </a:rPr>
            <a:t>Planned </a:t>
          </a:r>
          <a:r>
            <a:rPr lang="en-US" sz="1800" dirty="0" err="1">
              <a:latin typeface="Comic Sans MS" panose="030F0702030302020204" pitchFamily="66" charset="0"/>
            </a:rPr>
            <a:t>programmes</a:t>
          </a:r>
          <a:r>
            <a:rPr lang="en-US" sz="1800" dirty="0">
              <a:latin typeface="Comic Sans MS" panose="030F0702030302020204" pitchFamily="66" charset="0"/>
            </a:rPr>
            <a:t> run for a set period of time.</a:t>
          </a:r>
        </a:p>
      </dgm:t>
    </dgm:pt>
    <dgm:pt modelId="{E3D33169-D585-4396-96F6-E0534AAC7DFE}" type="parTrans" cxnId="{665905B3-B7D4-4867-8AF5-CC999AD8995B}">
      <dgm:prSet/>
      <dgm:spPr/>
      <dgm:t>
        <a:bodyPr/>
        <a:lstStyle/>
        <a:p>
          <a:endParaRPr lang="en-US"/>
        </a:p>
      </dgm:t>
    </dgm:pt>
    <dgm:pt modelId="{E2E262C9-018B-457E-92F1-0858B6CE530D}" type="sibTrans" cxnId="{665905B3-B7D4-4867-8AF5-CC999AD8995B}">
      <dgm:prSet/>
      <dgm:spPr/>
      <dgm:t>
        <a:bodyPr/>
        <a:lstStyle/>
        <a:p>
          <a:endParaRPr lang="en-US"/>
        </a:p>
      </dgm:t>
    </dgm:pt>
    <dgm:pt modelId="{1281A181-E626-4B7E-B7F1-F2FAF5227AF3}">
      <dgm:prSet phldrT="[Text]" custT="1"/>
      <dgm:spPr/>
      <dgm:t>
        <a:bodyPr/>
        <a:lstStyle/>
        <a:p>
          <a:r>
            <a:rPr lang="en-US" sz="2000" dirty="0">
              <a:latin typeface="Comic Sans MS" panose="030F0702030302020204" pitchFamily="66" charset="0"/>
            </a:rPr>
            <a:t>Review</a:t>
          </a:r>
        </a:p>
      </dgm:t>
    </dgm:pt>
    <dgm:pt modelId="{8D0365FC-FF7F-4E4C-B927-40F58D56841F}" type="parTrans" cxnId="{BF6CBE29-D2F3-4AE5-B04E-71C88CE1B239}">
      <dgm:prSet/>
      <dgm:spPr/>
      <dgm:t>
        <a:bodyPr/>
        <a:lstStyle/>
        <a:p>
          <a:endParaRPr lang="en-US"/>
        </a:p>
      </dgm:t>
    </dgm:pt>
    <dgm:pt modelId="{CE878A05-4D47-4422-8EF3-C838C1234D00}" type="sibTrans" cxnId="{BF6CBE29-D2F3-4AE5-B04E-71C88CE1B239}">
      <dgm:prSet/>
      <dgm:spPr/>
      <dgm:t>
        <a:bodyPr/>
        <a:lstStyle/>
        <a:p>
          <a:endParaRPr lang="en-US"/>
        </a:p>
      </dgm:t>
    </dgm:pt>
    <dgm:pt modelId="{87DAC44F-CD2C-4158-B615-3BDE62424291}">
      <dgm:prSet phldrT="[Text]" custT="1"/>
      <dgm:spPr/>
      <dgm:t>
        <a:bodyPr/>
        <a:lstStyle/>
        <a:p>
          <a:r>
            <a:rPr lang="en-US" sz="1800" dirty="0">
              <a:latin typeface="Comic Sans MS" panose="030F0702030302020204" pitchFamily="66" charset="0"/>
            </a:rPr>
            <a:t>The impact is evaluated and  next steps determined.</a:t>
          </a:r>
        </a:p>
      </dgm:t>
    </dgm:pt>
    <dgm:pt modelId="{3F32E01C-E66E-4EB9-92DF-A428430D90E2}" type="parTrans" cxnId="{6F8C58E1-4E83-440C-B094-E2F3A5C48155}">
      <dgm:prSet/>
      <dgm:spPr/>
      <dgm:t>
        <a:bodyPr/>
        <a:lstStyle/>
        <a:p>
          <a:endParaRPr lang="en-US"/>
        </a:p>
      </dgm:t>
    </dgm:pt>
    <dgm:pt modelId="{CB5E606A-4F01-49FC-BF14-22CCF49B4EF8}" type="sibTrans" cxnId="{6F8C58E1-4E83-440C-B094-E2F3A5C48155}">
      <dgm:prSet/>
      <dgm:spPr/>
      <dgm:t>
        <a:bodyPr/>
        <a:lstStyle/>
        <a:p>
          <a:endParaRPr lang="en-US"/>
        </a:p>
      </dgm:t>
    </dgm:pt>
    <dgm:pt modelId="{E12B8F68-8420-4E1E-ADF1-19A196B9C337}">
      <dgm:prSet custT="1"/>
      <dgm:spPr/>
      <dgm:t>
        <a:bodyPr/>
        <a:lstStyle/>
        <a:p>
          <a:r>
            <a:rPr lang="en-US" sz="2000" dirty="0">
              <a:latin typeface="Comic Sans MS" panose="030F0702030302020204" pitchFamily="66" charset="0"/>
            </a:rPr>
            <a:t>Plan</a:t>
          </a:r>
        </a:p>
      </dgm:t>
    </dgm:pt>
    <dgm:pt modelId="{1F83403A-563D-4D82-9634-02979EBC21E7}" type="parTrans" cxnId="{1813FA42-1512-40EC-9263-9672B2F9C5F7}">
      <dgm:prSet/>
      <dgm:spPr/>
      <dgm:t>
        <a:bodyPr/>
        <a:lstStyle/>
        <a:p>
          <a:endParaRPr lang="en-US"/>
        </a:p>
      </dgm:t>
    </dgm:pt>
    <dgm:pt modelId="{84BCE736-CE08-4BC8-B826-3901E69ABF3E}" type="sibTrans" cxnId="{1813FA42-1512-40EC-9263-9672B2F9C5F7}">
      <dgm:prSet/>
      <dgm:spPr/>
      <dgm:t>
        <a:bodyPr/>
        <a:lstStyle/>
        <a:p>
          <a:endParaRPr lang="en-US"/>
        </a:p>
      </dgm:t>
    </dgm:pt>
    <dgm:pt modelId="{400080B3-8DAB-4C75-904E-54A0B31F22B0}" type="pres">
      <dgm:prSet presAssocID="{5A595550-3CBC-45E6-9B3B-5B1F1AF0B49F}" presName="Name0" presStyleCnt="0">
        <dgm:presLayoutVars>
          <dgm:dir/>
          <dgm:animLvl val="lvl"/>
          <dgm:resizeHandles val="exact"/>
        </dgm:presLayoutVars>
      </dgm:prSet>
      <dgm:spPr/>
    </dgm:pt>
    <dgm:pt modelId="{E5C6E2CA-EA3D-41F6-A8C5-D981BB7E5870}" type="pres">
      <dgm:prSet presAssocID="{8E59B085-2946-4462-A041-A5C28BF1C2FB}" presName="compositeNode" presStyleCnt="0">
        <dgm:presLayoutVars>
          <dgm:bulletEnabled val="1"/>
        </dgm:presLayoutVars>
      </dgm:prSet>
      <dgm:spPr/>
    </dgm:pt>
    <dgm:pt modelId="{7B2A99BA-3B89-448A-8D78-1D42D5639915}" type="pres">
      <dgm:prSet presAssocID="{8E59B085-2946-4462-A041-A5C28BF1C2FB}" presName="bgRect" presStyleLbl="node1" presStyleIdx="0" presStyleCnt="4" custScaleX="90909" custScaleY="90909"/>
      <dgm:spPr/>
    </dgm:pt>
    <dgm:pt modelId="{645CAF0C-7D63-4169-8262-23F87E1FF304}" type="pres">
      <dgm:prSet presAssocID="{8E59B085-2946-4462-A041-A5C28BF1C2FB}" presName="parentNode" presStyleLbl="node1" presStyleIdx="0" presStyleCnt="4">
        <dgm:presLayoutVars>
          <dgm:chMax val="0"/>
          <dgm:bulletEnabled val="1"/>
        </dgm:presLayoutVars>
      </dgm:prSet>
      <dgm:spPr/>
    </dgm:pt>
    <dgm:pt modelId="{73596782-4E06-4016-BF7C-EDD77269D8E0}" type="pres">
      <dgm:prSet presAssocID="{8E59B085-2946-4462-A041-A5C28BF1C2FB}" presName="childNode" presStyleLbl="node1" presStyleIdx="0" presStyleCnt="4">
        <dgm:presLayoutVars>
          <dgm:bulletEnabled val="1"/>
        </dgm:presLayoutVars>
      </dgm:prSet>
      <dgm:spPr/>
    </dgm:pt>
    <dgm:pt modelId="{003F4E7A-DC6F-43CF-B4E0-2DD89FDF36A7}" type="pres">
      <dgm:prSet presAssocID="{DCBDE162-47AB-4FD5-9EEE-8CB5951B7CD2}" presName="hSp" presStyleCnt="0"/>
      <dgm:spPr/>
    </dgm:pt>
    <dgm:pt modelId="{9FB68963-1EBE-4E6F-93BA-AC5AC8EB4F72}" type="pres">
      <dgm:prSet presAssocID="{DCBDE162-47AB-4FD5-9EEE-8CB5951B7CD2}" presName="vProcSp" presStyleCnt="0"/>
      <dgm:spPr/>
    </dgm:pt>
    <dgm:pt modelId="{4F090362-6CEE-43AF-9237-7DD1E158CC00}" type="pres">
      <dgm:prSet presAssocID="{DCBDE162-47AB-4FD5-9EEE-8CB5951B7CD2}" presName="vSp1" presStyleCnt="0"/>
      <dgm:spPr/>
    </dgm:pt>
    <dgm:pt modelId="{092D3969-468D-4EC4-B490-D17FB3FD7C20}" type="pres">
      <dgm:prSet presAssocID="{DCBDE162-47AB-4FD5-9EEE-8CB5951B7CD2}" presName="simulatedConn" presStyleLbl="solidFgAcc1" presStyleIdx="0" presStyleCnt="3"/>
      <dgm:spPr/>
    </dgm:pt>
    <dgm:pt modelId="{B6913AA6-814D-4E8B-A891-F951134BA3EA}" type="pres">
      <dgm:prSet presAssocID="{DCBDE162-47AB-4FD5-9EEE-8CB5951B7CD2}" presName="vSp2" presStyleCnt="0"/>
      <dgm:spPr/>
    </dgm:pt>
    <dgm:pt modelId="{8BEE7DB5-A8CD-420A-966D-D6B316DB57F8}" type="pres">
      <dgm:prSet presAssocID="{DCBDE162-47AB-4FD5-9EEE-8CB5951B7CD2}" presName="sibTrans" presStyleCnt="0"/>
      <dgm:spPr/>
    </dgm:pt>
    <dgm:pt modelId="{C7207958-2B06-46F2-BC60-6F1CED611776}" type="pres">
      <dgm:prSet presAssocID="{E12B8F68-8420-4E1E-ADF1-19A196B9C337}" presName="compositeNode" presStyleCnt="0">
        <dgm:presLayoutVars>
          <dgm:bulletEnabled val="1"/>
        </dgm:presLayoutVars>
      </dgm:prSet>
      <dgm:spPr/>
    </dgm:pt>
    <dgm:pt modelId="{011B84CA-75A3-482F-8642-CBACC893A5FE}" type="pres">
      <dgm:prSet presAssocID="{E12B8F68-8420-4E1E-ADF1-19A196B9C337}" presName="bgRect" presStyleLbl="node1" presStyleIdx="1" presStyleCnt="4" custScaleX="90909" custScaleY="90909"/>
      <dgm:spPr/>
    </dgm:pt>
    <dgm:pt modelId="{4FA33DA0-827A-4E39-B41D-2129AEB878CB}" type="pres">
      <dgm:prSet presAssocID="{E12B8F68-8420-4E1E-ADF1-19A196B9C337}" presName="parentNode" presStyleLbl="node1" presStyleIdx="1" presStyleCnt="4">
        <dgm:presLayoutVars>
          <dgm:chMax val="0"/>
          <dgm:bulletEnabled val="1"/>
        </dgm:presLayoutVars>
      </dgm:prSet>
      <dgm:spPr/>
    </dgm:pt>
    <dgm:pt modelId="{A12CE9BF-5159-48FE-B765-47EFA71B85F8}" type="pres">
      <dgm:prSet presAssocID="{84BCE736-CE08-4BC8-B826-3901E69ABF3E}" presName="hSp" presStyleCnt="0"/>
      <dgm:spPr/>
    </dgm:pt>
    <dgm:pt modelId="{D4C48952-6A86-4D82-A9EE-F126206AD84E}" type="pres">
      <dgm:prSet presAssocID="{84BCE736-CE08-4BC8-B826-3901E69ABF3E}" presName="vProcSp" presStyleCnt="0"/>
      <dgm:spPr/>
    </dgm:pt>
    <dgm:pt modelId="{2762A854-4E92-40FB-9150-ED8C1469E4C9}" type="pres">
      <dgm:prSet presAssocID="{84BCE736-CE08-4BC8-B826-3901E69ABF3E}" presName="vSp1" presStyleCnt="0"/>
      <dgm:spPr/>
    </dgm:pt>
    <dgm:pt modelId="{D81A6C58-443D-4FD4-8902-813525CEDED0}" type="pres">
      <dgm:prSet presAssocID="{84BCE736-CE08-4BC8-B826-3901E69ABF3E}" presName="simulatedConn" presStyleLbl="solidFgAcc1" presStyleIdx="1" presStyleCnt="3"/>
      <dgm:spPr/>
    </dgm:pt>
    <dgm:pt modelId="{B84E68BA-8D9A-40F9-AC36-79E16D0E2C71}" type="pres">
      <dgm:prSet presAssocID="{84BCE736-CE08-4BC8-B826-3901E69ABF3E}" presName="vSp2" presStyleCnt="0"/>
      <dgm:spPr/>
    </dgm:pt>
    <dgm:pt modelId="{14F8ED79-2253-4943-B4CE-0372DB7813DA}" type="pres">
      <dgm:prSet presAssocID="{84BCE736-CE08-4BC8-B826-3901E69ABF3E}" presName="sibTrans" presStyleCnt="0"/>
      <dgm:spPr/>
    </dgm:pt>
    <dgm:pt modelId="{09E97F37-3364-4D94-8DC1-56F6225AD3A2}" type="pres">
      <dgm:prSet presAssocID="{8064409A-D4B3-4B0A-A697-1DAE4F133996}" presName="compositeNode" presStyleCnt="0">
        <dgm:presLayoutVars>
          <dgm:bulletEnabled val="1"/>
        </dgm:presLayoutVars>
      </dgm:prSet>
      <dgm:spPr/>
    </dgm:pt>
    <dgm:pt modelId="{3E28171A-A0A5-444B-ADB5-A0DFE72E15D6}" type="pres">
      <dgm:prSet presAssocID="{8064409A-D4B3-4B0A-A697-1DAE4F133996}" presName="bgRect" presStyleLbl="node1" presStyleIdx="2" presStyleCnt="4" custScaleX="90909" custScaleY="90909"/>
      <dgm:spPr/>
    </dgm:pt>
    <dgm:pt modelId="{59122DF3-78E8-4336-BB29-4CBFA2BE5AEE}" type="pres">
      <dgm:prSet presAssocID="{8064409A-D4B3-4B0A-A697-1DAE4F133996}" presName="parentNode" presStyleLbl="node1" presStyleIdx="2" presStyleCnt="4">
        <dgm:presLayoutVars>
          <dgm:chMax val="0"/>
          <dgm:bulletEnabled val="1"/>
        </dgm:presLayoutVars>
      </dgm:prSet>
      <dgm:spPr/>
    </dgm:pt>
    <dgm:pt modelId="{49C34D09-2288-4A51-99BD-0DA594C7BAA4}" type="pres">
      <dgm:prSet presAssocID="{8064409A-D4B3-4B0A-A697-1DAE4F133996}" presName="childNode" presStyleLbl="node1" presStyleIdx="2" presStyleCnt="4">
        <dgm:presLayoutVars>
          <dgm:bulletEnabled val="1"/>
        </dgm:presLayoutVars>
      </dgm:prSet>
      <dgm:spPr/>
    </dgm:pt>
    <dgm:pt modelId="{B5A74BC3-6284-4826-8E68-9449210A175A}" type="pres">
      <dgm:prSet presAssocID="{723F6786-2474-4880-9CC8-DBA8F62ED860}" presName="hSp" presStyleCnt="0"/>
      <dgm:spPr/>
    </dgm:pt>
    <dgm:pt modelId="{84F3AC80-31A2-4464-B7D4-FE560E53EEDC}" type="pres">
      <dgm:prSet presAssocID="{723F6786-2474-4880-9CC8-DBA8F62ED860}" presName="vProcSp" presStyleCnt="0"/>
      <dgm:spPr/>
    </dgm:pt>
    <dgm:pt modelId="{2E83ED9D-07ED-4398-9F51-A51CDFF97450}" type="pres">
      <dgm:prSet presAssocID="{723F6786-2474-4880-9CC8-DBA8F62ED860}" presName="vSp1" presStyleCnt="0"/>
      <dgm:spPr/>
    </dgm:pt>
    <dgm:pt modelId="{5F9B1DAD-3018-4332-8009-9BE1AA88E23B}" type="pres">
      <dgm:prSet presAssocID="{723F6786-2474-4880-9CC8-DBA8F62ED860}" presName="simulatedConn" presStyleLbl="solidFgAcc1" presStyleIdx="2" presStyleCnt="3"/>
      <dgm:spPr/>
    </dgm:pt>
    <dgm:pt modelId="{0A673FEB-9C65-4A05-BABB-FBF5C0F79181}" type="pres">
      <dgm:prSet presAssocID="{723F6786-2474-4880-9CC8-DBA8F62ED860}" presName="vSp2" presStyleCnt="0"/>
      <dgm:spPr/>
    </dgm:pt>
    <dgm:pt modelId="{B844C47B-95A6-4F62-BB8D-6B09626EB872}" type="pres">
      <dgm:prSet presAssocID="{723F6786-2474-4880-9CC8-DBA8F62ED860}" presName="sibTrans" presStyleCnt="0"/>
      <dgm:spPr/>
    </dgm:pt>
    <dgm:pt modelId="{D3C36641-356A-40D6-9901-CE144173927E}" type="pres">
      <dgm:prSet presAssocID="{1281A181-E626-4B7E-B7F1-F2FAF5227AF3}" presName="compositeNode" presStyleCnt="0">
        <dgm:presLayoutVars>
          <dgm:bulletEnabled val="1"/>
        </dgm:presLayoutVars>
      </dgm:prSet>
      <dgm:spPr/>
    </dgm:pt>
    <dgm:pt modelId="{875168E7-5CEA-4F14-86B5-91CA1B6C61B7}" type="pres">
      <dgm:prSet presAssocID="{1281A181-E626-4B7E-B7F1-F2FAF5227AF3}" presName="bgRect" presStyleLbl="node1" presStyleIdx="3" presStyleCnt="4" custScaleX="87904" custScaleY="90910"/>
      <dgm:spPr/>
    </dgm:pt>
    <dgm:pt modelId="{285E60CB-F10C-4C9A-BB92-39511F690F49}" type="pres">
      <dgm:prSet presAssocID="{1281A181-E626-4B7E-B7F1-F2FAF5227AF3}" presName="parentNode" presStyleLbl="node1" presStyleIdx="3" presStyleCnt="4">
        <dgm:presLayoutVars>
          <dgm:chMax val="0"/>
          <dgm:bulletEnabled val="1"/>
        </dgm:presLayoutVars>
      </dgm:prSet>
      <dgm:spPr/>
    </dgm:pt>
    <dgm:pt modelId="{6F9BAD88-5641-41CB-865E-88AA48FD6126}" type="pres">
      <dgm:prSet presAssocID="{1281A181-E626-4B7E-B7F1-F2FAF5227AF3}" presName="childNode" presStyleLbl="node1" presStyleIdx="3" presStyleCnt="4">
        <dgm:presLayoutVars>
          <dgm:bulletEnabled val="1"/>
        </dgm:presLayoutVars>
      </dgm:prSet>
      <dgm:spPr/>
    </dgm:pt>
  </dgm:ptLst>
  <dgm:cxnLst>
    <dgm:cxn modelId="{BF6CBE29-D2F3-4AE5-B04E-71C88CE1B239}" srcId="{5A595550-3CBC-45E6-9B3B-5B1F1AF0B49F}" destId="{1281A181-E626-4B7E-B7F1-F2FAF5227AF3}" srcOrd="3" destOrd="0" parTransId="{8D0365FC-FF7F-4E4C-B927-40F58D56841F}" sibTransId="{CE878A05-4D47-4422-8EF3-C838C1234D00}"/>
    <dgm:cxn modelId="{FF7FB730-6317-4398-B9C7-D00FFCDAC520}" type="presOf" srcId="{87DAC44F-CD2C-4158-B615-3BDE62424291}" destId="{6F9BAD88-5641-41CB-865E-88AA48FD6126}" srcOrd="0" destOrd="0" presId="urn:microsoft.com/office/officeart/2005/8/layout/hProcess7"/>
    <dgm:cxn modelId="{C9DBA134-628B-4D10-B97E-56F7A9142DFB}" srcId="{5A595550-3CBC-45E6-9B3B-5B1F1AF0B49F}" destId="{8E59B085-2946-4462-A041-A5C28BF1C2FB}" srcOrd="0" destOrd="0" parTransId="{BECCC50D-DD60-47C9-992E-7A2141800BBA}" sibTransId="{DCBDE162-47AB-4FD5-9EEE-8CB5951B7CD2}"/>
    <dgm:cxn modelId="{39BFAB38-9F50-4A62-9FB8-9BED9855DAAE}" type="presOf" srcId="{E1BCD494-9B7B-409B-81CA-A68981D00D1E}" destId="{73596782-4E06-4016-BF7C-EDD77269D8E0}" srcOrd="0" destOrd="0" presId="urn:microsoft.com/office/officeart/2005/8/layout/hProcess7"/>
    <dgm:cxn modelId="{5296C938-8E3C-4DCF-83C2-DBC9101667E6}" type="presOf" srcId="{8E59B085-2946-4462-A041-A5C28BF1C2FB}" destId="{645CAF0C-7D63-4169-8262-23F87E1FF304}" srcOrd="1" destOrd="0" presId="urn:microsoft.com/office/officeart/2005/8/layout/hProcess7"/>
    <dgm:cxn modelId="{804B565E-8E1B-4D95-B3A6-657846607B40}" type="presOf" srcId="{8E59B085-2946-4462-A041-A5C28BF1C2FB}" destId="{7B2A99BA-3B89-448A-8D78-1D42D5639915}" srcOrd="0" destOrd="0" presId="urn:microsoft.com/office/officeart/2005/8/layout/hProcess7"/>
    <dgm:cxn modelId="{1813FA42-1512-40EC-9263-9672B2F9C5F7}" srcId="{5A595550-3CBC-45E6-9B3B-5B1F1AF0B49F}" destId="{E12B8F68-8420-4E1E-ADF1-19A196B9C337}" srcOrd="1" destOrd="0" parTransId="{1F83403A-563D-4D82-9634-02979EBC21E7}" sibTransId="{84BCE736-CE08-4BC8-B826-3901E69ABF3E}"/>
    <dgm:cxn modelId="{0F54CF4D-1F42-4136-BB36-37196FA48964}" type="presOf" srcId="{8064409A-D4B3-4B0A-A697-1DAE4F133996}" destId="{59122DF3-78E8-4336-BB29-4CBFA2BE5AEE}" srcOrd="1" destOrd="0" presId="urn:microsoft.com/office/officeart/2005/8/layout/hProcess7"/>
    <dgm:cxn modelId="{1F93C854-CD7C-45C3-981B-CD7FE20DC884}" type="presOf" srcId="{E12B8F68-8420-4E1E-ADF1-19A196B9C337}" destId="{4FA33DA0-827A-4E39-B41D-2129AEB878CB}" srcOrd="1" destOrd="0" presId="urn:microsoft.com/office/officeart/2005/8/layout/hProcess7"/>
    <dgm:cxn modelId="{4E00B657-A9A6-459E-AC5A-F2CE8E0E018D}" srcId="{8E59B085-2946-4462-A041-A5C28BF1C2FB}" destId="{E1BCD494-9B7B-409B-81CA-A68981D00D1E}" srcOrd="0" destOrd="0" parTransId="{1A0DE06E-E937-4DD8-84EE-8D0EA8F01DEF}" sibTransId="{89FA8AA8-72DC-4D56-8E44-B43338F921D7}"/>
    <dgm:cxn modelId="{45C581A4-349F-4EB6-B172-F52D8E1AE8E1}" type="presOf" srcId="{E12B8F68-8420-4E1E-ADF1-19A196B9C337}" destId="{011B84CA-75A3-482F-8642-CBACC893A5FE}" srcOrd="0" destOrd="0" presId="urn:microsoft.com/office/officeart/2005/8/layout/hProcess7"/>
    <dgm:cxn modelId="{665905B3-B7D4-4867-8AF5-CC999AD8995B}" srcId="{8064409A-D4B3-4B0A-A697-1DAE4F133996}" destId="{9DD29476-FBA5-4A5B-BD43-FA35B1E3E8C5}" srcOrd="0" destOrd="0" parTransId="{E3D33169-D585-4396-96F6-E0534AAC7DFE}" sibTransId="{E2E262C9-018B-457E-92F1-0858B6CE530D}"/>
    <dgm:cxn modelId="{62A870BD-E417-430E-8CE1-42EAC5CCDB9E}" srcId="{5A595550-3CBC-45E6-9B3B-5B1F1AF0B49F}" destId="{8064409A-D4B3-4B0A-A697-1DAE4F133996}" srcOrd="2" destOrd="0" parTransId="{2239BFA2-4EB6-4485-9F3F-144FD155BB18}" sibTransId="{723F6786-2474-4880-9CC8-DBA8F62ED860}"/>
    <dgm:cxn modelId="{571093D4-F548-418C-8B46-58C1D2330DF7}" type="presOf" srcId="{1281A181-E626-4B7E-B7F1-F2FAF5227AF3}" destId="{285E60CB-F10C-4C9A-BB92-39511F690F49}" srcOrd="1" destOrd="0" presId="urn:microsoft.com/office/officeart/2005/8/layout/hProcess7"/>
    <dgm:cxn modelId="{6F8C58E1-4E83-440C-B094-E2F3A5C48155}" srcId="{1281A181-E626-4B7E-B7F1-F2FAF5227AF3}" destId="{87DAC44F-CD2C-4158-B615-3BDE62424291}" srcOrd="0" destOrd="0" parTransId="{3F32E01C-E66E-4EB9-92DF-A428430D90E2}" sibTransId="{CB5E606A-4F01-49FC-BF14-22CCF49B4EF8}"/>
    <dgm:cxn modelId="{D21F5BE3-EBE2-46D6-A014-079619DAB9CB}" type="presOf" srcId="{1281A181-E626-4B7E-B7F1-F2FAF5227AF3}" destId="{875168E7-5CEA-4F14-86B5-91CA1B6C61B7}" srcOrd="0" destOrd="0" presId="urn:microsoft.com/office/officeart/2005/8/layout/hProcess7"/>
    <dgm:cxn modelId="{2A8FEDE8-1E90-4B2C-858B-864827D38574}" type="presOf" srcId="{9DD29476-FBA5-4A5B-BD43-FA35B1E3E8C5}" destId="{49C34D09-2288-4A51-99BD-0DA594C7BAA4}" srcOrd="0" destOrd="0" presId="urn:microsoft.com/office/officeart/2005/8/layout/hProcess7"/>
    <dgm:cxn modelId="{0F2B5DEB-0E81-4CE9-8157-7C2EAEB87A0E}" type="presOf" srcId="{5A595550-3CBC-45E6-9B3B-5B1F1AF0B49F}" destId="{400080B3-8DAB-4C75-904E-54A0B31F22B0}" srcOrd="0" destOrd="0" presId="urn:microsoft.com/office/officeart/2005/8/layout/hProcess7"/>
    <dgm:cxn modelId="{E5198BFF-3ABE-4DC0-8076-A77FD2A2D5FC}" type="presOf" srcId="{8064409A-D4B3-4B0A-A697-1DAE4F133996}" destId="{3E28171A-A0A5-444B-ADB5-A0DFE72E15D6}" srcOrd="0" destOrd="0" presId="urn:microsoft.com/office/officeart/2005/8/layout/hProcess7"/>
    <dgm:cxn modelId="{ED8E099B-C4BC-4359-8C0B-8FE56B7AE8B9}" type="presParOf" srcId="{400080B3-8DAB-4C75-904E-54A0B31F22B0}" destId="{E5C6E2CA-EA3D-41F6-A8C5-D981BB7E5870}" srcOrd="0" destOrd="0" presId="urn:microsoft.com/office/officeart/2005/8/layout/hProcess7"/>
    <dgm:cxn modelId="{C8B76E50-E3BB-4DA1-8A7C-DD57B715E607}" type="presParOf" srcId="{E5C6E2CA-EA3D-41F6-A8C5-D981BB7E5870}" destId="{7B2A99BA-3B89-448A-8D78-1D42D5639915}" srcOrd="0" destOrd="0" presId="urn:microsoft.com/office/officeart/2005/8/layout/hProcess7"/>
    <dgm:cxn modelId="{94EB6AAC-55DB-4C28-A8BF-B7FEC99A8A49}" type="presParOf" srcId="{E5C6E2CA-EA3D-41F6-A8C5-D981BB7E5870}" destId="{645CAF0C-7D63-4169-8262-23F87E1FF304}" srcOrd="1" destOrd="0" presId="urn:microsoft.com/office/officeart/2005/8/layout/hProcess7"/>
    <dgm:cxn modelId="{D97A2490-97E8-4735-84CE-7AF8FB6726DC}" type="presParOf" srcId="{E5C6E2CA-EA3D-41F6-A8C5-D981BB7E5870}" destId="{73596782-4E06-4016-BF7C-EDD77269D8E0}" srcOrd="2" destOrd="0" presId="urn:microsoft.com/office/officeart/2005/8/layout/hProcess7"/>
    <dgm:cxn modelId="{C098EB3E-B192-4C5C-858C-4C76170522FE}" type="presParOf" srcId="{400080B3-8DAB-4C75-904E-54A0B31F22B0}" destId="{003F4E7A-DC6F-43CF-B4E0-2DD89FDF36A7}" srcOrd="1" destOrd="0" presId="urn:microsoft.com/office/officeart/2005/8/layout/hProcess7"/>
    <dgm:cxn modelId="{2ECD495D-AB1D-4216-AB09-DB7E24265F09}" type="presParOf" srcId="{400080B3-8DAB-4C75-904E-54A0B31F22B0}" destId="{9FB68963-1EBE-4E6F-93BA-AC5AC8EB4F72}" srcOrd="2" destOrd="0" presId="urn:microsoft.com/office/officeart/2005/8/layout/hProcess7"/>
    <dgm:cxn modelId="{BE81FDA7-E996-4DB9-ADD6-571ECDBFED6D}" type="presParOf" srcId="{9FB68963-1EBE-4E6F-93BA-AC5AC8EB4F72}" destId="{4F090362-6CEE-43AF-9237-7DD1E158CC00}" srcOrd="0" destOrd="0" presId="urn:microsoft.com/office/officeart/2005/8/layout/hProcess7"/>
    <dgm:cxn modelId="{21BFF1CB-D36D-4B71-8D2B-618407D0DD20}" type="presParOf" srcId="{9FB68963-1EBE-4E6F-93BA-AC5AC8EB4F72}" destId="{092D3969-468D-4EC4-B490-D17FB3FD7C20}" srcOrd="1" destOrd="0" presId="urn:microsoft.com/office/officeart/2005/8/layout/hProcess7"/>
    <dgm:cxn modelId="{960F4070-E7CB-454F-9858-AF6A456796BE}" type="presParOf" srcId="{9FB68963-1EBE-4E6F-93BA-AC5AC8EB4F72}" destId="{B6913AA6-814D-4E8B-A891-F951134BA3EA}" srcOrd="2" destOrd="0" presId="urn:microsoft.com/office/officeart/2005/8/layout/hProcess7"/>
    <dgm:cxn modelId="{9A938784-F7A3-42CD-AC26-E4753F664A89}" type="presParOf" srcId="{400080B3-8DAB-4C75-904E-54A0B31F22B0}" destId="{8BEE7DB5-A8CD-420A-966D-D6B316DB57F8}" srcOrd="3" destOrd="0" presId="urn:microsoft.com/office/officeart/2005/8/layout/hProcess7"/>
    <dgm:cxn modelId="{21E61B3C-0F1D-45E4-9ED8-E1882988F866}" type="presParOf" srcId="{400080B3-8DAB-4C75-904E-54A0B31F22B0}" destId="{C7207958-2B06-46F2-BC60-6F1CED611776}" srcOrd="4" destOrd="0" presId="urn:microsoft.com/office/officeart/2005/8/layout/hProcess7"/>
    <dgm:cxn modelId="{2D8EF329-6FF7-4B49-A557-BA07201E14A6}" type="presParOf" srcId="{C7207958-2B06-46F2-BC60-6F1CED611776}" destId="{011B84CA-75A3-482F-8642-CBACC893A5FE}" srcOrd="0" destOrd="0" presId="urn:microsoft.com/office/officeart/2005/8/layout/hProcess7"/>
    <dgm:cxn modelId="{4B07DA72-90FA-4365-AD70-9F76B0BC96DF}" type="presParOf" srcId="{C7207958-2B06-46F2-BC60-6F1CED611776}" destId="{4FA33DA0-827A-4E39-B41D-2129AEB878CB}" srcOrd="1" destOrd="0" presId="urn:microsoft.com/office/officeart/2005/8/layout/hProcess7"/>
    <dgm:cxn modelId="{73AB3119-47D1-4A92-B81F-3A9D5C24F44E}" type="presParOf" srcId="{400080B3-8DAB-4C75-904E-54A0B31F22B0}" destId="{A12CE9BF-5159-48FE-B765-47EFA71B85F8}" srcOrd="5" destOrd="0" presId="urn:microsoft.com/office/officeart/2005/8/layout/hProcess7"/>
    <dgm:cxn modelId="{2FB6E899-DD01-4D1D-8859-630B7ED94B0E}" type="presParOf" srcId="{400080B3-8DAB-4C75-904E-54A0B31F22B0}" destId="{D4C48952-6A86-4D82-A9EE-F126206AD84E}" srcOrd="6" destOrd="0" presId="urn:microsoft.com/office/officeart/2005/8/layout/hProcess7"/>
    <dgm:cxn modelId="{ECBF0448-67FE-4E15-B4E0-93130A9FA025}" type="presParOf" srcId="{D4C48952-6A86-4D82-A9EE-F126206AD84E}" destId="{2762A854-4E92-40FB-9150-ED8C1469E4C9}" srcOrd="0" destOrd="0" presId="urn:microsoft.com/office/officeart/2005/8/layout/hProcess7"/>
    <dgm:cxn modelId="{82A65C02-0845-4B06-857D-EBF31F9AA2D7}" type="presParOf" srcId="{D4C48952-6A86-4D82-A9EE-F126206AD84E}" destId="{D81A6C58-443D-4FD4-8902-813525CEDED0}" srcOrd="1" destOrd="0" presId="urn:microsoft.com/office/officeart/2005/8/layout/hProcess7"/>
    <dgm:cxn modelId="{71758050-8D45-4E65-9948-4C399D96E0AC}" type="presParOf" srcId="{D4C48952-6A86-4D82-A9EE-F126206AD84E}" destId="{B84E68BA-8D9A-40F9-AC36-79E16D0E2C71}" srcOrd="2" destOrd="0" presId="urn:microsoft.com/office/officeart/2005/8/layout/hProcess7"/>
    <dgm:cxn modelId="{13C20274-78B9-4AE9-B82D-7EC805A8228D}" type="presParOf" srcId="{400080B3-8DAB-4C75-904E-54A0B31F22B0}" destId="{14F8ED79-2253-4943-B4CE-0372DB7813DA}" srcOrd="7" destOrd="0" presId="urn:microsoft.com/office/officeart/2005/8/layout/hProcess7"/>
    <dgm:cxn modelId="{558B764D-75C3-4973-9154-8FD099ADF9F3}" type="presParOf" srcId="{400080B3-8DAB-4C75-904E-54A0B31F22B0}" destId="{09E97F37-3364-4D94-8DC1-56F6225AD3A2}" srcOrd="8" destOrd="0" presId="urn:microsoft.com/office/officeart/2005/8/layout/hProcess7"/>
    <dgm:cxn modelId="{C9FBC88F-24CE-4404-9305-9DCF03CF7393}" type="presParOf" srcId="{09E97F37-3364-4D94-8DC1-56F6225AD3A2}" destId="{3E28171A-A0A5-444B-ADB5-A0DFE72E15D6}" srcOrd="0" destOrd="0" presId="urn:microsoft.com/office/officeart/2005/8/layout/hProcess7"/>
    <dgm:cxn modelId="{88FF0F6C-DB22-490D-AAA9-5574402CBB94}" type="presParOf" srcId="{09E97F37-3364-4D94-8DC1-56F6225AD3A2}" destId="{59122DF3-78E8-4336-BB29-4CBFA2BE5AEE}" srcOrd="1" destOrd="0" presId="urn:microsoft.com/office/officeart/2005/8/layout/hProcess7"/>
    <dgm:cxn modelId="{D64BB20A-CDE1-4D03-A557-90A727C3AC1E}" type="presParOf" srcId="{09E97F37-3364-4D94-8DC1-56F6225AD3A2}" destId="{49C34D09-2288-4A51-99BD-0DA594C7BAA4}" srcOrd="2" destOrd="0" presId="urn:microsoft.com/office/officeart/2005/8/layout/hProcess7"/>
    <dgm:cxn modelId="{6463721B-F645-44E1-B9F9-2DD481120986}" type="presParOf" srcId="{400080B3-8DAB-4C75-904E-54A0B31F22B0}" destId="{B5A74BC3-6284-4826-8E68-9449210A175A}" srcOrd="9" destOrd="0" presId="urn:microsoft.com/office/officeart/2005/8/layout/hProcess7"/>
    <dgm:cxn modelId="{F98BB25D-2850-4DE7-9D23-6DA04580E89D}" type="presParOf" srcId="{400080B3-8DAB-4C75-904E-54A0B31F22B0}" destId="{84F3AC80-31A2-4464-B7D4-FE560E53EEDC}" srcOrd="10" destOrd="0" presId="urn:microsoft.com/office/officeart/2005/8/layout/hProcess7"/>
    <dgm:cxn modelId="{69806375-F692-4704-BC45-0DAC49D87065}" type="presParOf" srcId="{84F3AC80-31A2-4464-B7D4-FE560E53EEDC}" destId="{2E83ED9D-07ED-4398-9F51-A51CDFF97450}" srcOrd="0" destOrd="0" presId="urn:microsoft.com/office/officeart/2005/8/layout/hProcess7"/>
    <dgm:cxn modelId="{AA59F58A-F3AD-4B39-A4CF-769A08ECC81B}" type="presParOf" srcId="{84F3AC80-31A2-4464-B7D4-FE560E53EEDC}" destId="{5F9B1DAD-3018-4332-8009-9BE1AA88E23B}" srcOrd="1" destOrd="0" presId="urn:microsoft.com/office/officeart/2005/8/layout/hProcess7"/>
    <dgm:cxn modelId="{08A61873-4236-46ED-82C8-D641795EAD2A}" type="presParOf" srcId="{84F3AC80-31A2-4464-B7D4-FE560E53EEDC}" destId="{0A673FEB-9C65-4A05-BABB-FBF5C0F79181}" srcOrd="2" destOrd="0" presId="urn:microsoft.com/office/officeart/2005/8/layout/hProcess7"/>
    <dgm:cxn modelId="{E6C53B97-E32C-42D9-9BAB-3D33D4995990}" type="presParOf" srcId="{400080B3-8DAB-4C75-904E-54A0B31F22B0}" destId="{B844C47B-95A6-4F62-BB8D-6B09626EB872}" srcOrd="11" destOrd="0" presId="urn:microsoft.com/office/officeart/2005/8/layout/hProcess7"/>
    <dgm:cxn modelId="{36974620-BBE3-424B-93EA-5D12E8F81CF1}" type="presParOf" srcId="{400080B3-8DAB-4C75-904E-54A0B31F22B0}" destId="{D3C36641-356A-40D6-9901-CE144173927E}" srcOrd="12" destOrd="0" presId="urn:microsoft.com/office/officeart/2005/8/layout/hProcess7"/>
    <dgm:cxn modelId="{3DB2C481-CC3F-4092-8778-A94AF7FC7564}" type="presParOf" srcId="{D3C36641-356A-40D6-9901-CE144173927E}" destId="{875168E7-5CEA-4F14-86B5-91CA1B6C61B7}" srcOrd="0" destOrd="0" presId="urn:microsoft.com/office/officeart/2005/8/layout/hProcess7"/>
    <dgm:cxn modelId="{823496EB-9DC7-477C-935C-3A768B065B33}" type="presParOf" srcId="{D3C36641-356A-40D6-9901-CE144173927E}" destId="{285E60CB-F10C-4C9A-BB92-39511F690F49}" srcOrd="1" destOrd="0" presId="urn:microsoft.com/office/officeart/2005/8/layout/hProcess7"/>
    <dgm:cxn modelId="{B0ACDFEE-EDDC-42B6-BD49-747D8729A6EE}" type="presParOf" srcId="{D3C36641-356A-40D6-9901-CE144173927E}" destId="{6F9BAD88-5641-41CB-865E-88AA48FD6126}"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2A99BA-3B89-448A-8D78-1D42D5639915}">
      <dsp:nvSpPr>
        <dsp:cNvPr id="0" name=""/>
        <dsp:cNvSpPr/>
      </dsp:nvSpPr>
      <dsp:spPr>
        <a:xfrm>
          <a:off x="5906" y="86"/>
          <a:ext cx="1928439" cy="1672649"/>
        </a:xfrm>
        <a:prstGeom prst="roundRect">
          <a:avLst>
            <a:gd name="adj" fmla="val 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a:lnSpc>
              <a:spcPct val="90000"/>
            </a:lnSpc>
            <a:spcBef>
              <a:spcPct val="0"/>
            </a:spcBef>
            <a:spcAft>
              <a:spcPct val="35000"/>
            </a:spcAft>
            <a:buNone/>
          </a:pPr>
          <a:r>
            <a:rPr lang="en-US" sz="2000" kern="1200" dirty="0">
              <a:latin typeface="Comic Sans MS" panose="030F0702030302020204" pitchFamily="66" charset="0"/>
            </a:rPr>
            <a:t>Assess</a:t>
          </a:r>
        </a:p>
      </dsp:txBody>
      <dsp:txXfrm rot="16200000">
        <a:off x="-487036" y="493028"/>
        <a:ext cx="1371572" cy="385687"/>
      </dsp:txXfrm>
    </dsp:sp>
    <dsp:sp modelId="{73596782-4E06-4016-BF7C-EDD77269D8E0}">
      <dsp:nvSpPr>
        <dsp:cNvPr id="0" name=""/>
        <dsp:cNvSpPr/>
      </dsp:nvSpPr>
      <dsp:spPr>
        <a:xfrm>
          <a:off x="405575" y="86"/>
          <a:ext cx="1436687" cy="1672649"/>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latin typeface="Comic Sans MS" panose="030F0702030302020204" pitchFamily="66" charset="0"/>
            </a:rPr>
            <a:t>Regular assessments identify barriers to learning.</a:t>
          </a:r>
        </a:p>
      </dsp:txBody>
      <dsp:txXfrm>
        <a:off x="405575" y="86"/>
        <a:ext cx="1436687" cy="1672649"/>
      </dsp:txXfrm>
    </dsp:sp>
    <dsp:sp modelId="{011B84CA-75A3-482F-8642-CBACC893A5FE}">
      <dsp:nvSpPr>
        <dsp:cNvPr id="0" name=""/>
        <dsp:cNvSpPr/>
      </dsp:nvSpPr>
      <dsp:spPr>
        <a:xfrm>
          <a:off x="2008590" y="86"/>
          <a:ext cx="1928439" cy="1672649"/>
        </a:xfrm>
        <a:prstGeom prst="roundRect">
          <a:avLst>
            <a:gd name="adj" fmla="val 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a:lnSpc>
              <a:spcPct val="90000"/>
            </a:lnSpc>
            <a:spcBef>
              <a:spcPct val="0"/>
            </a:spcBef>
            <a:spcAft>
              <a:spcPct val="35000"/>
            </a:spcAft>
            <a:buNone/>
          </a:pPr>
          <a:r>
            <a:rPr lang="en-US" sz="2000" kern="1200" dirty="0">
              <a:latin typeface="Comic Sans MS" panose="030F0702030302020204" pitchFamily="66" charset="0"/>
            </a:rPr>
            <a:t>Plan</a:t>
          </a:r>
        </a:p>
      </dsp:txBody>
      <dsp:txXfrm rot="16200000">
        <a:off x="1515648" y="493028"/>
        <a:ext cx="1371572" cy="385687"/>
      </dsp:txXfrm>
    </dsp:sp>
    <dsp:sp modelId="{092D3969-468D-4EC4-B490-D17FB3FD7C20}">
      <dsp:nvSpPr>
        <dsp:cNvPr id="0" name=""/>
        <dsp:cNvSpPr/>
      </dsp:nvSpPr>
      <dsp:spPr>
        <a:xfrm rot="5400000">
          <a:off x="1883921" y="1419201"/>
          <a:ext cx="270550" cy="318192"/>
        </a:xfrm>
        <a:prstGeom prst="flowChartExtract">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E28171A-A0A5-444B-ADB5-A0DFE72E15D6}">
      <dsp:nvSpPr>
        <dsp:cNvPr id="0" name=""/>
        <dsp:cNvSpPr/>
      </dsp:nvSpPr>
      <dsp:spPr>
        <a:xfrm>
          <a:off x="4011274" y="86"/>
          <a:ext cx="1928439" cy="1672649"/>
        </a:xfrm>
        <a:prstGeom prst="roundRect">
          <a:avLst>
            <a:gd name="adj" fmla="val 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a:lnSpc>
              <a:spcPct val="90000"/>
            </a:lnSpc>
            <a:spcBef>
              <a:spcPct val="0"/>
            </a:spcBef>
            <a:spcAft>
              <a:spcPct val="35000"/>
            </a:spcAft>
            <a:buNone/>
          </a:pPr>
          <a:r>
            <a:rPr lang="en-US" sz="2000" kern="1200" dirty="0">
              <a:latin typeface="Comic Sans MS" panose="030F0702030302020204" pitchFamily="66" charset="0"/>
            </a:rPr>
            <a:t>Do</a:t>
          </a:r>
        </a:p>
      </dsp:txBody>
      <dsp:txXfrm rot="16200000">
        <a:off x="3518332" y="493028"/>
        <a:ext cx="1371572" cy="385687"/>
      </dsp:txXfrm>
    </dsp:sp>
    <dsp:sp modelId="{D81A6C58-443D-4FD4-8902-813525CEDED0}">
      <dsp:nvSpPr>
        <dsp:cNvPr id="0" name=""/>
        <dsp:cNvSpPr/>
      </dsp:nvSpPr>
      <dsp:spPr>
        <a:xfrm rot="5400000">
          <a:off x="3886605" y="1419201"/>
          <a:ext cx="270550" cy="318192"/>
        </a:xfrm>
        <a:prstGeom prst="flowChartExtract">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9C34D09-2288-4A51-99BD-0DA594C7BAA4}">
      <dsp:nvSpPr>
        <dsp:cNvPr id="0" name=""/>
        <dsp:cNvSpPr/>
      </dsp:nvSpPr>
      <dsp:spPr>
        <a:xfrm>
          <a:off x="4410944" y="86"/>
          <a:ext cx="1436687" cy="1672649"/>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latin typeface="Comic Sans MS" panose="030F0702030302020204" pitchFamily="66" charset="0"/>
            </a:rPr>
            <a:t>Planned </a:t>
          </a:r>
          <a:r>
            <a:rPr lang="en-US" sz="1800" kern="1200" dirty="0" err="1">
              <a:latin typeface="Comic Sans MS" panose="030F0702030302020204" pitchFamily="66" charset="0"/>
            </a:rPr>
            <a:t>programmes</a:t>
          </a:r>
          <a:r>
            <a:rPr lang="en-US" sz="1800" kern="1200" dirty="0">
              <a:latin typeface="Comic Sans MS" panose="030F0702030302020204" pitchFamily="66" charset="0"/>
            </a:rPr>
            <a:t> run for a set period of time.</a:t>
          </a:r>
        </a:p>
      </dsp:txBody>
      <dsp:txXfrm>
        <a:off x="4410944" y="86"/>
        <a:ext cx="1436687" cy="1672649"/>
      </dsp:txXfrm>
    </dsp:sp>
    <dsp:sp modelId="{875168E7-5CEA-4F14-86B5-91CA1B6C61B7}">
      <dsp:nvSpPr>
        <dsp:cNvPr id="0" name=""/>
        <dsp:cNvSpPr/>
      </dsp:nvSpPr>
      <dsp:spPr>
        <a:xfrm>
          <a:off x="6013959" y="86"/>
          <a:ext cx="1864694" cy="1672667"/>
        </a:xfrm>
        <a:prstGeom prst="roundRect">
          <a:avLst>
            <a:gd name="adj" fmla="val 5000"/>
          </a:avLst>
        </a:prstGeom>
        <a:solidFill>
          <a:schemeClr val="accent1">
            <a:hueOff val="0"/>
            <a:satOff val="0"/>
            <a:lumOff val="0"/>
            <a:alphaOff val="0"/>
          </a:schemeClr>
        </a:solidFill>
        <a:ln w="19050" cap="rnd"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8580" rIns="88900" bIns="0" numCol="1" spcCol="1270" anchor="t" anchorCtr="0">
          <a:noAutofit/>
        </a:bodyPr>
        <a:lstStyle/>
        <a:p>
          <a:pPr marL="0" lvl="0" indent="0" algn="r" defTabSz="889000">
            <a:lnSpc>
              <a:spcPct val="90000"/>
            </a:lnSpc>
            <a:spcBef>
              <a:spcPct val="0"/>
            </a:spcBef>
            <a:spcAft>
              <a:spcPct val="35000"/>
            </a:spcAft>
            <a:buNone/>
          </a:pPr>
          <a:r>
            <a:rPr lang="en-US" sz="2000" kern="1200" dirty="0">
              <a:latin typeface="Comic Sans MS" panose="030F0702030302020204" pitchFamily="66" charset="0"/>
            </a:rPr>
            <a:t>Review</a:t>
          </a:r>
        </a:p>
      </dsp:txBody>
      <dsp:txXfrm rot="16200000">
        <a:off x="5514634" y="499410"/>
        <a:ext cx="1371587" cy="372938"/>
      </dsp:txXfrm>
    </dsp:sp>
    <dsp:sp modelId="{5F9B1DAD-3018-4332-8009-9BE1AA88E23B}">
      <dsp:nvSpPr>
        <dsp:cNvPr id="0" name=""/>
        <dsp:cNvSpPr/>
      </dsp:nvSpPr>
      <dsp:spPr>
        <a:xfrm rot="5400000">
          <a:off x="5889290" y="1419201"/>
          <a:ext cx="270550" cy="318192"/>
        </a:xfrm>
        <a:prstGeom prst="flowChartExtract">
          <a:avLst/>
        </a:prstGeom>
        <a:solidFill>
          <a:schemeClr val="l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F9BAD88-5641-41CB-865E-88AA48FD6126}">
      <dsp:nvSpPr>
        <dsp:cNvPr id="0" name=""/>
        <dsp:cNvSpPr/>
      </dsp:nvSpPr>
      <dsp:spPr>
        <a:xfrm>
          <a:off x="6405500" y="86"/>
          <a:ext cx="1389197" cy="1672667"/>
        </a:xfrm>
        <a:prstGeom prst="rect">
          <a:avLst/>
        </a:prstGeom>
        <a:noFill/>
        <a:ln w="19050" cap="rnd"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1722" rIns="0" bIns="0" numCol="1" spcCol="1270" anchor="t" anchorCtr="0">
          <a:noAutofit/>
        </a:bodyPr>
        <a:lstStyle/>
        <a:p>
          <a:pPr marL="0" lvl="0" indent="0" algn="l" defTabSz="800100">
            <a:lnSpc>
              <a:spcPct val="90000"/>
            </a:lnSpc>
            <a:spcBef>
              <a:spcPct val="0"/>
            </a:spcBef>
            <a:spcAft>
              <a:spcPct val="35000"/>
            </a:spcAft>
            <a:buNone/>
          </a:pPr>
          <a:r>
            <a:rPr lang="en-US" sz="1800" kern="1200" dirty="0">
              <a:latin typeface="Comic Sans MS" panose="030F0702030302020204" pitchFamily="66" charset="0"/>
            </a:rPr>
            <a:t>The impact is evaluated and  next steps determined.</a:t>
          </a:r>
        </a:p>
      </dsp:txBody>
      <dsp:txXfrm>
        <a:off x="6405500" y="86"/>
        <a:ext cx="1389197" cy="1672667"/>
      </dsp:txXfrm>
    </dsp:sp>
  </dsp:spTree>
</dsp:drawing>
</file>

<file path=ppt/diagrams/layout1.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2421693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3744519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2455330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DCAC41-8C12-47CC-8184-BD93C43F52C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701282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DCAC41-8C12-47CC-8184-BD93C43F52CB}" type="datetimeFigureOut">
              <a:rPr lang="en-GB" smtClean="0"/>
              <a:t>21/10/2024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1261490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DCAC41-8C12-47CC-8184-BD93C43F52CB}" type="datetimeFigureOut">
              <a:rPr lang="en-GB" smtClean="0"/>
              <a:t>21/10/2024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2988530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DCAC41-8C12-47CC-8184-BD93C43F52CB}" type="datetimeFigureOut">
              <a:rPr lang="en-GB" smtClean="0"/>
              <a:t>21/10/2024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34675112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2DCAC41-8C12-47CC-8184-BD93C43F52C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822481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92DCAC41-8C12-47CC-8184-BD93C43F52CB}" type="datetimeFigureOut">
              <a:rPr lang="en-GB" smtClean="0"/>
              <a:t>21/10/2024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3264903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1374130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0654255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12803396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077835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30186501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22475419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DCAC41-8C12-47CC-8184-BD93C43F52CB}" type="datetimeFigureOut">
              <a:rPr lang="en-GB" smtClean="0"/>
              <a:t>21/10/2024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A1088BC-298E-4861-BED8-51DC0AFDB98A}" type="slidenum">
              <a:rPr lang="en-GB" smtClean="0"/>
              <a:t>‹#›</a:t>
            </a:fld>
            <a:endParaRPr lang="en-GB"/>
          </a:p>
        </p:txBody>
      </p:sp>
    </p:spTree>
    <p:extLst>
      <p:ext uri="{BB962C8B-B14F-4D97-AF65-F5344CB8AC3E}">
        <p14:creationId xmlns:p14="http://schemas.microsoft.com/office/powerpoint/2010/main" val="210311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2DCAC41-8C12-47CC-8184-BD93C43F52CB}" type="datetimeFigureOut">
              <a:rPr lang="en-GB" smtClean="0"/>
              <a:t>21/10/2024</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A1088BC-298E-4861-BED8-51DC0AFDB98A}" type="slidenum">
              <a:rPr lang="en-GB" smtClean="0"/>
              <a:t>‹#›</a:t>
            </a:fld>
            <a:endParaRPr lang="en-GB"/>
          </a:p>
        </p:txBody>
      </p:sp>
    </p:spTree>
    <p:extLst>
      <p:ext uri="{BB962C8B-B14F-4D97-AF65-F5344CB8AC3E}">
        <p14:creationId xmlns:p14="http://schemas.microsoft.com/office/powerpoint/2010/main" val="17258877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mailto:rtrubshaw@st-johns-stafford.staffs.sch.uk" TargetMode="External"/><Relationship Id="rId1" Type="http://schemas.openxmlformats.org/officeDocument/2006/relationships/slideLayout" Target="../slideLayouts/slideLayout4.xml"/><Relationship Id="rId5" Type="http://schemas.openxmlformats.org/officeDocument/2006/relationships/image" Target="../media/image5.jpeg"/><Relationship Id="rId4" Type="http://schemas.openxmlformats.org/officeDocument/2006/relationships/image" Target="../media/image4.jp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mailto:cadamson@st-johns-stafford.staffs.sch.uk"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g"/><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10.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2.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mailto:localoffer@staffordshire.gov.uk" TargetMode="External"/><Relationship Id="rId2" Type="http://schemas.openxmlformats.org/officeDocument/2006/relationships/hyperlink" Target="https://www.staffordshireconnects.info/kb5/staffordshire/directory/home.page" TargetMode="External"/><Relationship Id="rId1" Type="http://schemas.openxmlformats.org/officeDocument/2006/relationships/slideLayout" Target="../slideLayouts/slideLayout2.xml"/><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9501" y="2969818"/>
            <a:ext cx="8420704" cy="731037"/>
          </a:xfrm>
        </p:spPr>
        <p:txBody>
          <a:bodyPr/>
          <a:lstStyle/>
          <a:p>
            <a:r>
              <a:rPr lang="en-GB" sz="4800" dirty="0">
                <a:solidFill>
                  <a:srgbClr val="FF0000"/>
                </a:solidFill>
                <a:latin typeface="Comic Sans MS" panose="030F0702030302020204" pitchFamily="66" charset="0"/>
              </a:rPr>
              <a:t>St. John’s Primary Academy</a:t>
            </a: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r="76395" b="612"/>
          <a:stretch/>
        </p:blipFill>
        <p:spPr>
          <a:xfrm>
            <a:off x="643226" y="3007178"/>
            <a:ext cx="1066316" cy="1155342"/>
          </a:xfrm>
          <a:prstGeom prst="rect">
            <a:avLst/>
          </a:prstGeom>
        </p:spPr>
      </p:pic>
      <p:sp>
        <p:nvSpPr>
          <p:cNvPr id="6" name="TextBox 5"/>
          <p:cNvSpPr txBox="1"/>
          <p:nvPr/>
        </p:nvSpPr>
        <p:spPr>
          <a:xfrm>
            <a:off x="1709542" y="3700855"/>
            <a:ext cx="5768944" cy="461665"/>
          </a:xfrm>
          <a:prstGeom prst="rect">
            <a:avLst/>
          </a:prstGeom>
          <a:noFill/>
        </p:spPr>
        <p:txBody>
          <a:bodyPr wrap="square" rtlCol="0">
            <a:spAutoFit/>
          </a:bodyPr>
          <a:lstStyle/>
          <a:p>
            <a:r>
              <a:rPr lang="en-GB" sz="2400" dirty="0">
                <a:latin typeface="Comic Sans MS" panose="030F0702030302020204" pitchFamily="66" charset="0"/>
              </a:rPr>
              <a:t>SEND Information Report 2024-2025</a:t>
            </a:r>
          </a:p>
        </p:txBody>
      </p:sp>
    </p:spTree>
    <p:extLst>
      <p:ext uri="{BB962C8B-B14F-4D97-AF65-F5344CB8AC3E}">
        <p14:creationId xmlns:p14="http://schemas.microsoft.com/office/powerpoint/2010/main" val="2981537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How does St. John’s know if my child needs extra help?</a:t>
            </a:r>
          </a:p>
        </p:txBody>
      </p:sp>
      <p:sp>
        <p:nvSpPr>
          <p:cNvPr id="3" name="Content Placeholder 2"/>
          <p:cNvSpPr>
            <a:spLocks noGrp="1"/>
          </p:cNvSpPr>
          <p:nvPr>
            <p:ph idx="1"/>
          </p:nvPr>
        </p:nvSpPr>
        <p:spPr>
          <a:xfrm>
            <a:off x="182880" y="1528355"/>
            <a:ext cx="9431383" cy="5329646"/>
          </a:xfrm>
        </p:spPr>
        <p:txBody>
          <a:bodyPr>
            <a:normAutofit lnSpcReduction="10000"/>
          </a:bodyPr>
          <a:lstStyle/>
          <a:p>
            <a:pPr marL="0" indent="0">
              <a:buNone/>
            </a:pPr>
            <a:r>
              <a:rPr lang="en-GB" dirty="0">
                <a:solidFill>
                  <a:schemeClr val="tx1"/>
                </a:solidFill>
                <a:latin typeface="Comic Sans MS" panose="030F0702030302020204" pitchFamily="66" charset="0"/>
              </a:rPr>
              <a:t>We assess every child on entry to the academy, in order to ensure that we build upon the pattern of learning and experiences already established previously in either pre-school or at another school setting.  We continue to monitor progress on a half-termly basis to ensure that all pupils are developing at the correct level for their ability. </a:t>
            </a:r>
          </a:p>
          <a:p>
            <a:pPr marL="0" indent="0">
              <a:buNone/>
            </a:pPr>
            <a:r>
              <a:rPr lang="en-GB" dirty="0">
                <a:solidFill>
                  <a:schemeClr val="tx1"/>
                </a:solidFill>
                <a:latin typeface="Comic Sans MS" panose="030F0702030302020204" pitchFamily="66" charset="0"/>
              </a:rPr>
              <a:t>We know pupils need help if:</a:t>
            </a:r>
          </a:p>
          <a:p>
            <a:pPr>
              <a:buClr>
                <a:srgbClr val="FF0000"/>
              </a:buClr>
            </a:pPr>
            <a:r>
              <a:rPr lang="en-GB" dirty="0">
                <a:solidFill>
                  <a:schemeClr val="tx1"/>
                </a:solidFill>
                <a:latin typeface="Comic Sans MS" panose="030F0702030302020204" pitchFamily="66" charset="0"/>
              </a:rPr>
              <a:t>Concerns are raised by parents/carers, teachers or the pupil’s previous educational setting;</a:t>
            </a:r>
          </a:p>
          <a:p>
            <a:pPr>
              <a:buClr>
                <a:srgbClr val="FF0000"/>
              </a:buClr>
            </a:pPr>
            <a:r>
              <a:rPr lang="en-GB" dirty="0">
                <a:solidFill>
                  <a:schemeClr val="tx1"/>
                </a:solidFill>
                <a:latin typeface="Comic Sans MS" panose="030F0702030302020204" pitchFamily="66" charset="0"/>
              </a:rPr>
              <a:t>Half-termly monitoring indicates a lack of progress;</a:t>
            </a:r>
          </a:p>
          <a:p>
            <a:pPr>
              <a:buClr>
                <a:srgbClr val="FF0000"/>
              </a:buClr>
            </a:pPr>
            <a:r>
              <a:rPr lang="en-GB" dirty="0">
                <a:solidFill>
                  <a:schemeClr val="tx1"/>
                </a:solidFill>
                <a:latin typeface="Comic Sans MS" panose="030F0702030302020204" pitchFamily="66" charset="0"/>
              </a:rPr>
              <a:t>Standardised tests indicate a lack of progress;</a:t>
            </a:r>
          </a:p>
          <a:p>
            <a:pPr>
              <a:buClr>
                <a:srgbClr val="FF0000"/>
              </a:buClr>
            </a:pPr>
            <a:r>
              <a:rPr lang="en-GB" dirty="0">
                <a:solidFill>
                  <a:schemeClr val="tx1"/>
                </a:solidFill>
                <a:latin typeface="Comic Sans MS" panose="030F0702030302020204" pitchFamily="66" charset="0"/>
              </a:rPr>
              <a:t>Pupil observations indicate that they have additional needs in one of the following four areas:</a:t>
            </a:r>
          </a:p>
          <a:p>
            <a:pPr marL="0" indent="0">
              <a:buNone/>
            </a:pPr>
            <a:r>
              <a:rPr lang="en-GB" dirty="0">
                <a:solidFill>
                  <a:schemeClr val="tx1"/>
                </a:solidFill>
                <a:latin typeface="Comic Sans MS" panose="030F0702030302020204" pitchFamily="66" charset="0"/>
              </a:rPr>
              <a:t>	1) Communication and interaction;</a:t>
            </a:r>
          </a:p>
          <a:p>
            <a:pPr marL="0" indent="0">
              <a:buNone/>
            </a:pPr>
            <a:r>
              <a:rPr lang="en-GB" dirty="0">
                <a:solidFill>
                  <a:schemeClr val="tx1"/>
                </a:solidFill>
                <a:latin typeface="Comic Sans MS" panose="030F0702030302020204" pitchFamily="66" charset="0"/>
              </a:rPr>
              <a:t>	2) Cognition and learning;</a:t>
            </a:r>
          </a:p>
          <a:p>
            <a:pPr marL="0" indent="0">
              <a:buNone/>
            </a:pPr>
            <a:r>
              <a:rPr lang="en-GB" dirty="0">
                <a:solidFill>
                  <a:schemeClr val="tx1"/>
                </a:solidFill>
                <a:latin typeface="Comic Sans MS" panose="030F0702030302020204" pitchFamily="66" charset="0"/>
              </a:rPr>
              <a:t>	3) Social, mental and emotional health;</a:t>
            </a:r>
          </a:p>
          <a:p>
            <a:pPr marL="0" indent="0">
              <a:buNone/>
            </a:pPr>
            <a:r>
              <a:rPr lang="en-GB" dirty="0">
                <a:solidFill>
                  <a:schemeClr val="tx1"/>
                </a:solidFill>
                <a:latin typeface="Comic Sans MS" panose="030F0702030302020204" pitchFamily="66" charset="0"/>
              </a:rPr>
              <a:t>	4) Sensory/Physical.</a:t>
            </a:r>
          </a:p>
          <a:p>
            <a:pPr marL="0" indent="0">
              <a:buNone/>
            </a:pPr>
            <a:endParaRPr lang="en-GB" dirty="0">
              <a:solidFill>
                <a:schemeClr val="tx1"/>
              </a:solidFill>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82754" y="4372241"/>
            <a:ext cx="1837917" cy="1837917"/>
          </a:xfrm>
          <a:prstGeom prst="rect">
            <a:avLst/>
          </a:prstGeom>
        </p:spPr>
      </p:pic>
    </p:spTree>
    <p:extLst>
      <p:ext uri="{BB962C8B-B14F-4D97-AF65-F5344CB8AC3E}">
        <p14:creationId xmlns:p14="http://schemas.microsoft.com/office/powerpoint/2010/main" val="3760200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006" y="309154"/>
            <a:ext cx="9064996" cy="1320800"/>
          </a:xfrm>
        </p:spPr>
        <p:txBody>
          <a:bodyPr>
            <a:normAutofit/>
          </a:bodyPr>
          <a:lstStyle/>
          <a:p>
            <a:r>
              <a:rPr lang="en-GB" sz="3000" dirty="0">
                <a:solidFill>
                  <a:srgbClr val="FF0000"/>
                </a:solidFill>
                <a:latin typeface="Comic Sans MS" panose="030F0702030302020204" pitchFamily="66" charset="0"/>
              </a:rPr>
              <a:t>What should I do if I think my child may have special educational needs?</a:t>
            </a:r>
          </a:p>
        </p:txBody>
      </p:sp>
      <p:sp>
        <p:nvSpPr>
          <p:cNvPr id="3" name="Content Placeholder 2"/>
          <p:cNvSpPr>
            <a:spLocks noGrp="1"/>
          </p:cNvSpPr>
          <p:nvPr>
            <p:ph sz="half" idx="1"/>
          </p:nvPr>
        </p:nvSpPr>
        <p:spPr>
          <a:xfrm>
            <a:off x="209005" y="1528354"/>
            <a:ext cx="9292743" cy="5159829"/>
          </a:xfrm>
        </p:spPr>
        <p:txBody>
          <a:bodyPr>
            <a:normAutofit/>
          </a:bodyPr>
          <a:lstStyle/>
          <a:p>
            <a:pPr marL="0" indent="0">
              <a:buNone/>
            </a:pPr>
            <a:r>
              <a:rPr lang="en-GB" dirty="0">
                <a:solidFill>
                  <a:schemeClr val="tx1"/>
                </a:solidFill>
                <a:latin typeface="Comic Sans MS" panose="030F0702030302020204" pitchFamily="66" charset="0"/>
              </a:rPr>
              <a:t>If you have any worries, please discuss these with your child’s teacher, who will listen to your concerns.  This may result in a referral to the school SENCO, which is Mrs Trubshaw. All parents will be listened to; your views and aspirations for your child will be central to the assessment and provision that is provided by the academy.</a:t>
            </a:r>
          </a:p>
          <a:p>
            <a:pPr marL="0" indent="0">
              <a:buNone/>
            </a:pPr>
            <a:endParaRPr lang="en-GB" dirty="0">
              <a:solidFill>
                <a:schemeClr val="tx1"/>
              </a:solidFill>
              <a:latin typeface="Comic Sans MS" panose="030F0702030302020204" pitchFamily="66" charset="0"/>
            </a:endParaRPr>
          </a:p>
        </p:txBody>
      </p:sp>
      <p:sp>
        <p:nvSpPr>
          <p:cNvPr id="8" name="Title 1"/>
          <p:cNvSpPr txBox="1">
            <a:spLocks/>
          </p:cNvSpPr>
          <p:nvPr/>
        </p:nvSpPr>
        <p:spPr>
          <a:xfrm>
            <a:off x="209004" y="3209232"/>
            <a:ext cx="4235013" cy="561703"/>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000" dirty="0">
                <a:solidFill>
                  <a:srgbClr val="FF0000"/>
                </a:solidFill>
                <a:latin typeface="Comic Sans MS" panose="030F0702030302020204" pitchFamily="66" charset="0"/>
              </a:rPr>
              <a:t>The SEND Team</a:t>
            </a:r>
          </a:p>
        </p:txBody>
      </p:sp>
      <p:sp>
        <p:nvSpPr>
          <p:cNvPr id="9" name="TextBox 8"/>
          <p:cNvSpPr txBox="1"/>
          <p:nvPr/>
        </p:nvSpPr>
        <p:spPr>
          <a:xfrm>
            <a:off x="5537844" y="3881042"/>
            <a:ext cx="4958644" cy="369332"/>
          </a:xfrm>
          <a:prstGeom prst="rect">
            <a:avLst/>
          </a:prstGeom>
          <a:noFill/>
        </p:spPr>
        <p:txBody>
          <a:bodyPr wrap="square" rtlCol="0">
            <a:spAutoFit/>
          </a:bodyPr>
          <a:lstStyle/>
          <a:p>
            <a:r>
              <a:rPr lang="en-GB" dirty="0">
                <a:latin typeface="Comic Sans MS" panose="030F0702030302020204" pitchFamily="66" charset="0"/>
                <a:hlinkClick r:id="rId2"/>
              </a:rPr>
              <a:t>rtrubshaw@st-johns-stafford.staffs.sch.uk</a:t>
            </a:r>
            <a:endParaRPr lang="en-GB" dirty="0">
              <a:latin typeface="Comic Sans MS" panose="030F0702030302020204" pitchFamily="66"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6395" y="5024589"/>
            <a:ext cx="1071449" cy="1047849"/>
          </a:xfrm>
          <a:prstGeom prst="rect">
            <a:avLst/>
          </a:prstGeom>
        </p:spPr>
      </p:pic>
      <p:sp>
        <p:nvSpPr>
          <p:cNvPr id="10" name="TextBox 9"/>
          <p:cNvSpPr txBox="1"/>
          <p:nvPr/>
        </p:nvSpPr>
        <p:spPr>
          <a:xfrm>
            <a:off x="5560047" y="5363847"/>
            <a:ext cx="1763485" cy="369332"/>
          </a:xfrm>
          <a:prstGeom prst="rect">
            <a:avLst/>
          </a:prstGeom>
          <a:noFill/>
        </p:spPr>
        <p:txBody>
          <a:bodyPr wrap="square" rtlCol="0">
            <a:spAutoFit/>
          </a:bodyPr>
          <a:lstStyle/>
          <a:p>
            <a:r>
              <a:rPr lang="en-GB" dirty="0">
                <a:solidFill>
                  <a:srgbClr val="FF0000"/>
                </a:solidFill>
                <a:latin typeface="Comic Sans MS" panose="030F0702030302020204" pitchFamily="66" charset="0"/>
              </a:rPr>
              <a:t>01785 251960</a:t>
            </a:r>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444017" y="3770935"/>
            <a:ext cx="1093827" cy="1143547"/>
          </a:xfrm>
          <a:prstGeom prst="rect">
            <a:avLst/>
          </a:prstGeom>
        </p:spPr>
      </p:pic>
      <p:pic>
        <p:nvPicPr>
          <p:cNvPr id="13" name="Picture 12">
            <a:extLst>
              <a:ext uri="{FF2B5EF4-FFF2-40B4-BE49-F238E27FC236}">
                <a16:creationId xmlns:a16="http://schemas.microsoft.com/office/drawing/2014/main" id="{636D001B-F156-45F8-B2EB-17273464BF0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0932" y="3881042"/>
            <a:ext cx="1613468" cy="2016835"/>
          </a:xfrm>
          <a:prstGeom prst="rect">
            <a:avLst/>
          </a:prstGeom>
        </p:spPr>
      </p:pic>
    </p:spTree>
    <p:extLst>
      <p:ext uri="{BB962C8B-B14F-4D97-AF65-F5344CB8AC3E}">
        <p14:creationId xmlns:p14="http://schemas.microsoft.com/office/powerpoint/2010/main" val="146771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8194" y="306252"/>
            <a:ext cx="8765829" cy="1320800"/>
          </a:xfrm>
        </p:spPr>
        <p:txBody>
          <a:bodyPr>
            <a:normAutofit/>
          </a:bodyPr>
          <a:lstStyle/>
          <a:p>
            <a:r>
              <a:rPr lang="en-GB" sz="3000" dirty="0">
                <a:solidFill>
                  <a:srgbClr val="FF0000"/>
                </a:solidFill>
                <a:latin typeface="Comic Sans MS" panose="030F0702030302020204" pitchFamily="66" charset="0"/>
              </a:rPr>
              <a:t>How will St. John’s staff support my child?</a:t>
            </a:r>
          </a:p>
        </p:txBody>
      </p:sp>
      <p:sp>
        <p:nvSpPr>
          <p:cNvPr id="3" name="Content Placeholder 2"/>
          <p:cNvSpPr>
            <a:spLocks noGrp="1"/>
          </p:cNvSpPr>
          <p:nvPr>
            <p:ph idx="1"/>
          </p:nvPr>
        </p:nvSpPr>
        <p:spPr>
          <a:xfrm>
            <a:off x="261258" y="1045028"/>
            <a:ext cx="9405256" cy="3887465"/>
          </a:xfrm>
        </p:spPr>
        <p:txBody>
          <a:bodyPr>
            <a:noAutofit/>
          </a:bodyPr>
          <a:lstStyle/>
          <a:p>
            <a:pPr>
              <a:buClr>
                <a:srgbClr val="FF0000"/>
              </a:buClr>
            </a:pPr>
            <a:r>
              <a:rPr lang="en-GB" sz="1500" dirty="0">
                <a:solidFill>
                  <a:schemeClr val="tx1"/>
                </a:solidFill>
                <a:latin typeface="Comic Sans MS" panose="030F0702030302020204" pitchFamily="66" charset="0"/>
              </a:rPr>
              <a:t>Your child will be provided with high quality teaching that is differentiated to meet their needs.</a:t>
            </a:r>
          </a:p>
          <a:p>
            <a:pPr>
              <a:buClr>
                <a:srgbClr val="FF0000"/>
              </a:buClr>
            </a:pPr>
            <a:r>
              <a:rPr lang="en-GB" sz="1500" dirty="0">
                <a:solidFill>
                  <a:schemeClr val="tx1"/>
                </a:solidFill>
                <a:latin typeface="Comic Sans MS" panose="030F0702030302020204" pitchFamily="66" charset="0"/>
              </a:rPr>
              <a:t>Any pupils with a disability will be provided with reasonable adjustments in order to increase their access to the curriculum. </a:t>
            </a:r>
          </a:p>
          <a:p>
            <a:pPr>
              <a:buClr>
                <a:srgbClr val="FF0000"/>
              </a:buClr>
            </a:pPr>
            <a:r>
              <a:rPr lang="en-GB" sz="1500" dirty="0">
                <a:solidFill>
                  <a:schemeClr val="tx1"/>
                </a:solidFill>
                <a:latin typeface="Comic Sans MS" panose="030F0702030302020204" pitchFamily="66" charset="0"/>
              </a:rPr>
              <a:t>Pupils, who are not making expected levels of progress, will be identified quickly and placed on our monitoring register.  A classroom support plan will be created.</a:t>
            </a:r>
          </a:p>
          <a:p>
            <a:pPr>
              <a:buClr>
                <a:srgbClr val="FF0000"/>
              </a:buClr>
            </a:pPr>
            <a:r>
              <a:rPr lang="en-GB" sz="1500" dirty="0">
                <a:solidFill>
                  <a:schemeClr val="tx1"/>
                </a:solidFill>
                <a:latin typeface="Comic Sans MS" panose="030F0702030302020204" pitchFamily="66" charset="0"/>
              </a:rPr>
              <a:t>Where it is decided that further action is required, you will be informed that your child requires SEND support and you will be asked to consent to their name appearing on the SEND register.  </a:t>
            </a:r>
          </a:p>
          <a:p>
            <a:pPr>
              <a:buClr>
                <a:srgbClr val="FF0000"/>
              </a:buClr>
            </a:pPr>
            <a:r>
              <a:rPr lang="en-GB" sz="1500" dirty="0">
                <a:solidFill>
                  <a:schemeClr val="tx1"/>
                </a:solidFill>
                <a:latin typeface="Comic Sans MS" panose="030F0702030302020204" pitchFamily="66" charset="0"/>
              </a:rPr>
              <a:t>SEND support will be recorded in a learning programme, which will detail interventions used to support your child.  Progress will be tracked and reviewed termly.</a:t>
            </a:r>
          </a:p>
          <a:p>
            <a:pPr>
              <a:buClr>
                <a:srgbClr val="FF0000"/>
              </a:buClr>
            </a:pPr>
            <a:r>
              <a:rPr lang="en-GB" sz="1500" dirty="0">
                <a:solidFill>
                  <a:schemeClr val="tx1"/>
                </a:solidFill>
                <a:latin typeface="Comic Sans MS" panose="030F0702030302020204" pitchFamily="66" charset="0"/>
              </a:rPr>
              <a:t>If progress rates are still judged to be inadequate after receiving intervention, your permission will be sought to make a referral to an appropriate external agency for advice.</a:t>
            </a:r>
          </a:p>
          <a:p>
            <a:pPr>
              <a:buClr>
                <a:srgbClr val="FF0000"/>
              </a:buClr>
            </a:pPr>
            <a:r>
              <a:rPr lang="en-GB" sz="1500" dirty="0">
                <a:solidFill>
                  <a:schemeClr val="tx1"/>
                </a:solidFill>
                <a:latin typeface="Comic Sans MS" panose="030F0702030302020204" pitchFamily="66" charset="0"/>
              </a:rPr>
              <a:t>Pupils failing to make adequate levels of progress may require an Education, Health and Care assessment, which will be undertaken by the Local Authority.</a:t>
            </a:r>
          </a:p>
        </p:txBody>
      </p:sp>
      <p:graphicFrame>
        <p:nvGraphicFramePr>
          <p:cNvPr id="4" name="Diagram 3"/>
          <p:cNvGraphicFramePr/>
          <p:nvPr>
            <p:extLst>
              <p:ext uri="{D42A27DB-BD31-4B8C-83A1-F6EECF244321}">
                <p14:modId xmlns:p14="http://schemas.microsoft.com/office/powerpoint/2010/main" val="3960760138"/>
              </p:ext>
            </p:extLst>
          </p:nvPr>
        </p:nvGraphicFramePr>
        <p:xfrm>
          <a:off x="688828" y="5018083"/>
          <a:ext cx="7884560" cy="18399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3043646" y="5018083"/>
            <a:ext cx="1496022" cy="1754326"/>
          </a:xfrm>
          <a:prstGeom prst="rect">
            <a:avLst/>
          </a:prstGeom>
          <a:noFill/>
        </p:spPr>
        <p:txBody>
          <a:bodyPr wrap="square" rtlCol="0">
            <a:spAutoFit/>
          </a:bodyPr>
          <a:lstStyle/>
          <a:p>
            <a:r>
              <a:rPr lang="en-GB" dirty="0">
                <a:solidFill>
                  <a:schemeClr val="bg1"/>
                </a:solidFill>
                <a:latin typeface="Comic Sans MS" panose="030F0702030302020204" pitchFamily="66" charset="0"/>
              </a:rPr>
              <a:t>Planned intervention/support programmes are mapped out. </a:t>
            </a:r>
          </a:p>
        </p:txBody>
      </p:sp>
    </p:spTree>
    <p:extLst>
      <p:ext uri="{BB962C8B-B14F-4D97-AF65-F5344CB8AC3E}">
        <p14:creationId xmlns:p14="http://schemas.microsoft.com/office/powerpoint/2010/main" val="1706931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How will the curriculum be matched to my child’s needs?</a:t>
            </a:r>
          </a:p>
        </p:txBody>
      </p:sp>
      <p:sp>
        <p:nvSpPr>
          <p:cNvPr id="3" name="Content Placeholder 2"/>
          <p:cNvSpPr>
            <a:spLocks noGrp="1"/>
          </p:cNvSpPr>
          <p:nvPr>
            <p:ph idx="1"/>
          </p:nvPr>
        </p:nvSpPr>
        <p:spPr>
          <a:xfrm>
            <a:off x="182880" y="1436914"/>
            <a:ext cx="9431383" cy="5329646"/>
          </a:xfrm>
        </p:spPr>
        <p:txBody>
          <a:bodyPr>
            <a:normAutofit/>
          </a:bodyPr>
          <a:lstStyle/>
          <a:p>
            <a:pPr>
              <a:buClr>
                <a:srgbClr val="FF0000"/>
              </a:buClr>
            </a:pPr>
            <a:r>
              <a:rPr lang="en-GB" dirty="0">
                <a:solidFill>
                  <a:schemeClr val="tx1"/>
                </a:solidFill>
                <a:latin typeface="Comic Sans MS" panose="030F0702030302020204" pitchFamily="66" charset="0"/>
              </a:rPr>
              <a:t>Teachers plan using their knowledge of pupil assessment outcomes and differentiate work to match the ability of all children in the classroom.  Where a pupil is identified as having special or additional needs, their work will be further differentiated and reasonable adjustments made to remove barriers to learning and enable them to access the curriculum more easily.  Reasonable adjustments may include specialised equipment e.g. reading rulers, sloped writing stands, wobble boards etc.</a:t>
            </a:r>
          </a:p>
          <a:p>
            <a:pPr>
              <a:buClr>
                <a:srgbClr val="FF0000"/>
              </a:buClr>
            </a:pPr>
            <a:r>
              <a:rPr lang="en-GB" dirty="0">
                <a:solidFill>
                  <a:schemeClr val="tx1"/>
                </a:solidFill>
                <a:latin typeface="Comic Sans MS" panose="030F0702030302020204" pitchFamily="66" charset="0"/>
              </a:rPr>
              <a:t>All children on the SEND register have their own learning programme, which contains details of intervention aimed at meeting their individual needs.  This may include: nurture, precision teaching, speech and language communication programmes etc.  Interventions are reviewed half-termly and adjustments are made accordingly.</a:t>
            </a:r>
          </a:p>
          <a:p>
            <a:pPr marL="0" indent="0">
              <a:buNone/>
            </a:pPr>
            <a:endParaRPr lang="en-GB" dirty="0">
              <a:solidFill>
                <a:schemeClr val="tx1"/>
              </a:solidFill>
              <a:latin typeface="Comic Sans MS" panose="030F0702030302020204" pitchFamily="66"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8984" y="5136336"/>
            <a:ext cx="2111965" cy="1487076"/>
          </a:xfrm>
          <a:prstGeom prst="rect">
            <a:avLst/>
          </a:prstGeom>
        </p:spPr>
      </p:pic>
      <p:pic>
        <p:nvPicPr>
          <p:cNvPr id="7" name="Picture 6"/>
          <p:cNvPicPr>
            <a:picLocks noChangeAspect="1"/>
          </p:cNvPicPr>
          <p:nvPr/>
        </p:nvPicPr>
        <p:blipFill>
          <a:blip r:embed="rId3"/>
          <a:stretch>
            <a:fillRect/>
          </a:stretch>
        </p:blipFill>
        <p:spPr>
          <a:xfrm>
            <a:off x="3087053" y="4658074"/>
            <a:ext cx="1380444" cy="2108486"/>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17312" y="4871267"/>
            <a:ext cx="3181214" cy="1720985"/>
          </a:xfrm>
          <a:prstGeom prst="rect">
            <a:avLst/>
          </a:prstGeom>
        </p:spPr>
      </p:pic>
    </p:spTree>
    <p:extLst>
      <p:ext uri="{BB962C8B-B14F-4D97-AF65-F5344CB8AC3E}">
        <p14:creationId xmlns:p14="http://schemas.microsoft.com/office/powerpoint/2010/main" val="40666086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How will I know how well my child is doing?</a:t>
            </a:r>
          </a:p>
        </p:txBody>
      </p:sp>
      <p:sp>
        <p:nvSpPr>
          <p:cNvPr id="3" name="Content Placeholder 2"/>
          <p:cNvSpPr>
            <a:spLocks noGrp="1"/>
          </p:cNvSpPr>
          <p:nvPr>
            <p:ph idx="1"/>
          </p:nvPr>
        </p:nvSpPr>
        <p:spPr>
          <a:xfrm>
            <a:off x="182880" y="1018903"/>
            <a:ext cx="9431383" cy="5839098"/>
          </a:xfrm>
        </p:spPr>
        <p:txBody>
          <a:bodyPr>
            <a:normAutofit/>
          </a:bodyPr>
          <a:lstStyle/>
          <a:p>
            <a:pPr>
              <a:buClr>
                <a:srgbClr val="FF0000"/>
              </a:buClr>
            </a:pPr>
            <a:r>
              <a:rPr lang="en-GB" dirty="0">
                <a:solidFill>
                  <a:schemeClr val="tx1"/>
                </a:solidFill>
                <a:latin typeface="Comic Sans MS" panose="030F0702030302020204" pitchFamily="66" charset="0"/>
              </a:rPr>
              <a:t>Through a combination of careful observation and testing, teachers are able to build up a picture of each child’s capabilities and needs.  This information will be shared with you during our termly parents’ evenings, or sooner if there are concerns.</a:t>
            </a:r>
          </a:p>
          <a:p>
            <a:pPr>
              <a:buClr>
                <a:srgbClr val="FF0000"/>
              </a:buClr>
            </a:pPr>
            <a:r>
              <a:rPr lang="en-GB" dirty="0">
                <a:solidFill>
                  <a:schemeClr val="tx1"/>
                </a:solidFill>
                <a:latin typeface="Comic Sans MS" panose="030F0702030302020204" pitchFamily="66" charset="0"/>
              </a:rPr>
              <a:t>If your child has a learning programme, you will be invited to review the outcomes with the class teacher.  Where appropriate, your child will be present so that they can express their views.</a:t>
            </a:r>
          </a:p>
          <a:p>
            <a:pPr>
              <a:buClr>
                <a:srgbClr val="FF0000"/>
              </a:buClr>
            </a:pPr>
            <a:r>
              <a:rPr lang="en-GB" dirty="0">
                <a:solidFill>
                  <a:schemeClr val="tx1"/>
                </a:solidFill>
                <a:latin typeface="Comic Sans MS" panose="030F0702030302020204" pitchFamily="66" charset="0"/>
              </a:rPr>
              <a:t>You can attend any of our celebratory events or ‘stay and do’ activity sessions during the school year.</a:t>
            </a:r>
          </a:p>
          <a:p>
            <a:pPr>
              <a:buClr>
                <a:srgbClr val="FF0000"/>
              </a:buClr>
            </a:pPr>
            <a:r>
              <a:rPr lang="en-GB" dirty="0">
                <a:solidFill>
                  <a:schemeClr val="tx1"/>
                </a:solidFill>
                <a:latin typeface="Comic Sans MS" panose="030F0702030302020204" pitchFamily="66" charset="0"/>
              </a:rPr>
              <a:t>At the end of the school year, each child receives an annual report.  </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175" y="4530436"/>
            <a:ext cx="3061733" cy="201168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1203" y="4530436"/>
            <a:ext cx="1443397" cy="173207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42895" y="4679929"/>
            <a:ext cx="1712693" cy="1712693"/>
          </a:xfrm>
          <a:prstGeom prst="rect">
            <a:avLst/>
          </a:prstGeom>
        </p:spPr>
      </p:pic>
    </p:spTree>
    <p:extLst>
      <p:ext uri="{BB962C8B-B14F-4D97-AF65-F5344CB8AC3E}">
        <p14:creationId xmlns:p14="http://schemas.microsoft.com/office/powerpoint/2010/main" val="25707811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How will you help me support my child’s learning?</a:t>
            </a:r>
          </a:p>
        </p:txBody>
      </p:sp>
      <p:sp>
        <p:nvSpPr>
          <p:cNvPr id="3" name="Content Placeholder 2"/>
          <p:cNvSpPr>
            <a:spLocks noGrp="1"/>
          </p:cNvSpPr>
          <p:nvPr>
            <p:ph idx="1"/>
          </p:nvPr>
        </p:nvSpPr>
        <p:spPr>
          <a:xfrm>
            <a:off x="182880" y="1018903"/>
            <a:ext cx="9431383" cy="5839098"/>
          </a:xfrm>
        </p:spPr>
        <p:txBody>
          <a:bodyPr>
            <a:normAutofit/>
          </a:bodyPr>
          <a:lstStyle/>
          <a:p>
            <a:pPr>
              <a:buClr>
                <a:srgbClr val="FF0000"/>
              </a:buClr>
            </a:pPr>
            <a:r>
              <a:rPr lang="en-GB" dirty="0">
                <a:solidFill>
                  <a:schemeClr val="tx1"/>
                </a:solidFill>
                <a:latin typeface="Comic Sans MS" panose="030F0702030302020204" pitchFamily="66" charset="0"/>
              </a:rPr>
              <a:t>You will receive parent newsletters at various intervals during the school year to inform you of the learning that is taking place in each year group, as well as suggestions for the ways in which you can support your child’s learning at home. </a:t>
            </a:r>
          </a:p>
          <a:p>
            <a:pPr>
              <a:buClr>
                <a:srgbClr val="FF0000"/>
              </a:buClr>
            </a:pPr>
            <a:r>
              <a:rPr lang="en-GB" dirty="0">
                <a:solidFill>
                  <a:schemeClr val="tx1"/>
                </a:solidFill>
                <a:latin typeface="Comic Sans MS" panose="030F0702030302020204" pitchFamily="66" charset="0"/>
              </a:rPr>
              <a:t>Enrichment homework activities will be provided to encourage family learning.  You will have an opportunity to comment on these activities and your child’s class teacher will respond.</a:t>
            </a:r>
          </a:p>
          <a:p>
            <a:pPr>
              <a:buClr>
                <a:srgbClr val="FF0000"/>
              </a:buClr>
            </a:pPr>
            <a:r>
              <a:rPr lang="en-GB" dirty="0">
                <a:solidFill>
                  <a:schemeClr val="tx1"/>
                </a:solidFill>
                <a:latin typeface="Comic Sans MS" panose="030F0702030302020204" pitchFamily="66" charset="0"/>
              </a:rPr>
              <a:t>You can ring the school office to request a meeting with your child’s class teacher, if you would like to discuss their learning.  Alternatively, you can email your child’s class teacher.  You can find all of the staff email addresses on the school website.</a:t>
            </a:r>
          </a:p>
          <a:p>
            <a:pPr>
              <a:buClr>
                <a:srgbClr val="FF0000"/>
              </a:buClr>
            </a:pPr>
            <a:r>
              <a:rPr lang="en-GB" dirty="0">
                <a:solidFill>
                  <a:schemeClr val="tx1"/>
                </a:solidFill>
                <a:latin typeface="Comic Sans MS" panose="030F0702030302020204" pitchFamily="66" charset="0"/>
              </a:rPr>
              <a:t>Your child’s learning will be discussed with you at parents’ evening.  During this discussion, your child’s class teacher will explain what your child has been learning and what the next steps are that they need to make.  Where appropriate, they will also discuss with you what you can do at home and out of school to support your child in their learning.</a:t>
            </a:r>
          </a:p>
          <a:p>
            <a:pPr>
              <a:buClr>
                <a:srgbClr val="FF0000"/>
              </a:buClr>
            </a:pPr>
            <a:r>
              <a:rPr lang="en-GB" dirty="0">
                <a:solidFill>
                  <a:schemeClr val="tx1"/>
                </a:solidFill>
                <a:latin typeface="Comic Sans MS" panose="030F0702030302020204" pitchFamily="66" charset="0"/>
              </a:rPr>
              <a:t>If your child has a learning programme, you will be invited to help shape your child’s plan.</a:t>
            </a:r>
          </a:p>
          <a:p>
            <a:pPr>
              <a:buClr>
                <a:srgbClr val="FF0000"/>
              </a:buClr>
            </a:pPr>
            <a:r>
              <a:rPr lang="en-GB" dirty="0">
                <a:solidFill>
                  <a:schemeClr val="tx1"/>
                </a:solidFill>
                <a:latin typeface="Comic Sans MS" panose="030F0702030302020204" pitchFamily="66" charset="0"/>
              </a:rPr>
              <a:t>During the course of the year, we offer you the opportunity to attend workshops on various aspects of the curriculum.  </a:t>
            </a:r>
          </a:p>
        </p:txBody>
      </p:sp>
    </p:spTree>
    <p:extLst>
      <p:ext uri="{BB962C8B-B14F-4D97-AF65-F5344CB8AC3E}">
        <p14:creationId xmlns:p14="http://schemas.microsoft.com/office/powerpoint/2010/main" val="22755249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What support will there be </a:t>
            </a:r>
            <a:r>
              <a:rPr lang="en-GB" sz="3000">
                <a:solidFill>
                  <a:srgbClr val="FF0000"/>
                </a:solidFill>
                <a:latin typeface="Comic Sans MS" panose="030F0702030302020204" pitchFamily="66" charset="0"/>
              </a:rPr>
              <a:t>for my </a:t>
            </a:r>
            <a:r>
              <a:rPr lang="en-GB" sz="3000" dirty="0">
                <a:solidFill>
                  <a:srgbClr val="FF0000"/>
                </a:solidFill>
                <a:latin typeface="Comic Sans MS" panose="030F0702030302020204" pitchFamily="66" charset="0"/>
              </a:rPr>
              <a:t>child’s overall well-being?</a:t>
            </a:r>
          </a:p>
        </p:txBody>
      </p:sp>
      <p:sp>
        <p:nvSpPr>
          <p:cNvPr id="3" name="Content Placeholder 2"/>
          <p:cNvSpPr>
            <a:spLocks noGrp="1"/>
          </p:cNvSpPr>
          <p:nvPr>
            <p:ph idx="1"/>
          </p:nvPr>
        </p:nvSpPr>
        <p:spPr>
          <a:xfrm>
            <a:off x="182880" y="1397875"/>
            <a:ext cx="9431383" cy="5460125"/>
          </a:xfrm>
        </p:spPr>
        <p:txBody>
          <a:bodyPr>
            <a:normAutofit/>
          </a:bodyPr>
          <a:lstStyle/>
          <a:p>
            <a:pPr>
              <a:buClr>
                <a:srgbClr val="FF0000"/>
              </a:buClr>
            </a:pPr>
            <a:r>
              <a:rPr lang="en-GB" dirty="0">
                <a:solidFill>
                  <a:schemeClr val="tx1"/>
                </a:solidFill>
                <a:latin typeface="Comic Sans MS" panose="030F0702030302020204" pitchFamily="66" charset="0"/>
              </a:rPr>
              <a:t>Our family liaison officer, Miss Adamson, is on hand to provide support and advice.  Her email address is: </a:t>
            </a:r>
            <a:r>
              <a:rPr lang="en-GB" dirty="0">
                <a:solidFill>
                  <a:schemeClr val="tx1"/>
                </a:solidFill>
                <a:latin typeface="Comic Sans MS" panose="030F0702030302020204" pitchFamily="66" charset="0"/>
                <a:hlinkClick r:id="rId2"/>
              </a:rPr>
              <a:t>cadamson@st-johns-stafford.staffs.sch.uk</a:t>
            </a:r>
            <a:endParaRPr lang="en-GB" dirty="0">
              <a:solidFill>
                <a:schemeClr val="tx1"/>
              </a:solidFill>
              <a:latin typeface="Comic Sans MS" panose="030F0702030302020204" pitchFamily="66" charset="0"/>
            </a:endParaRPr>
          </a:p>
          <a:p>
            <a:pPr>
              <a:buClr>
                <a:srgbClr val="FF0000"/>
              </a:buClr>
            </a:pPr>
            <a:r>
              <a:rPr lang="en-GB" dirty="0">
                <a:solidFill>
                  <a:schemeClr val="tx1"/>
                </a:solidFill>
                <a:latin typeface="Comic Sans MS" panose="030F0702030302020204" pitchFamily="66" charset="0"/>
              </a:rPr>
              <a:t>We have two nurture rooms.  The KS2 nurture room is open at lunchtime for children who find this part of the day difficult or problematic.</a:t>
            </a:r>
          </a:p>
          <a:p>
            <a:pPr>
              <a:buClr>
                <a:srgbClr val="FF0000"/>
              </a:buClr>
            </a:pPr>
            <a:r>
              <a:rPr lang="en-GB" dirty="0">
                <a:solidFill>
                  <a:schemeClr val="tx1"/>
                </a:solidFill>
                <a:latin typeface="Comic Sans MS" panose="030F0702030302020204" pitchFamily="66" charset="0"/>
              </a:rPr>
              <a:t>Some of our teaching assistants have had specialist training in areas such as nurture, pastoral care and bereavement.</a:t>
            </a:r>
          </a:p>
          <a:p>
            <a:pPr>
              <a:buClr>
                <a:srgbClr val="FF0000"/>
              </a:buClr>
            </a:pPr>
            <a:r>
              <a:rPr lang="en-GB" dirty="0">
                <a:solidFill>
                  <a:schemeClr val="tx1"/>
                </a:solidFill>
                <a:latin typeface="Comic Sans MS" panose="030F0702030302020204" pitchFamily="66" charset="0"/>
              </a:rPr>
              <a:t>Some of our older pupils are given the opportunity to become playground buddies.  They help pupils who may find break times problematic. </a:t>
            </a:r>
          </a:p>
          <a:p>
            <a:pPr>
              <a:buClr>
                <a:srgbClr val="FF0000"/>
              </a:buClr>
            </a:pPr>
            <a:r>
              <a:rPr lang="en-GB" dirty="0">
                <a:solidFill>
                  <a:schemeClr val="tx1"/>
                </a:solidFill>
                <a:latin typeface="Comic Sans MS" panose="030F0702030302020204" pitchFamily="66" charset="0"/>
              </a:rPr>
              <a:t>Our Junior Leadership Team (JLT) contains representatives from each class to provide children with the opportunity to express their views and ideas on various aspects of school life.</a:t>
            </a:r>
          </a:p>
          <a:p>
            <a:pPr>
              <a:buClr>
                <a:srgbClr val="FF0000"/>
              </a:buClr>
            </a:pPr>
            <a:r>
              <a:rPr lang="en-GB" dirty="0">
                <a:solidFill>
                  <a:schemeClr val="tx1"/>
                </a:solidFill>
                <a:latin typeface="Comic Sans MS" panose="030F0702030302020204" pitchFamily="66" charset="0"/>
              </a:rPr>
              <a:t>We have a behaviour policy, which is used consistently by all staff.  The aim of this policy is to promote positive behaviour and reduce the need for pupil exclusions.</a:t>
            </a:r>
          </a:p>
          <a:p>
            <a:pPr>
              <a:buClr>
                <a:srgbClr val="FF0000"/>
              </a:buClr>
            </a:pPr>
            <a:r>
              <a:rPr lang="en-GB" dirty="0">
                <a:solidFill>
                  <a:schemeClr val="tx1"/>
                </a:solidFill>
                <a:latin typeface="Comic Sans MS" panose="030F0702030302020204" pitchFamily="66" charset="0"/>
              </a:rPr>
              <a:t>Good attendance is promoted in school by encouraging the children with class rewards for high attendance. </a:t>
            </a:r>
          </a:p>
          <a:p>
            <a:pPr marL="0" indent="0">
              <a:buClr>
                <a:srgbClr val="FF0000"/>
              </a:buClr>
              <a:buNone/>
            </a:pPr>
            <a:endParaRPr lang="en-GB"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2084471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How will St. John’s support pupils with medical needs?</a:t>
            </a:r>
          </a:p>
        </p:txBody>
      </p:sp>
      <p:sp>
        <p:nvSpPr>
          <p:cNvPr id="3" name="Content Placeholder 2"/>
          <p:cNvSpPr>
            <a:spLocks noGrp="1"/>
          </p:cNvSpPr>
          <p:nvPr>
            <p:ph idx="1"/>
          </p:nvPr>
        </p:nvSpPr>
        <p:spPr>
          <a:xfrm>
            <a:off x="182880" y="1397875"/>
            <a:ext cx="9596120" cy="5460125"/>
          </a:xfrm>
        </p:spPr>
        <p:txBody>
          <a:bodyPr>
            <a:normAutofit/>
          </a:bodyPr>
          <a:lstStyle/>
          <a:p>
            <a:pPr>
              <a:buClr>
                <a:srgbClr val="FF0000"/>
              </a:buClr>
            </a:pPr>
            <a:r>
              <a:rPr lang="en-GB" dirty="0">
                <a:solidFill>
                  <a:schemeClr val="tx1"/>
                </a:solidFill>
                <a:latin typeface="Comic Sans MS" panose="030F0702030302020204" pitchFamily="66" charset="0"/>
              </a:rPr>
              <a:t>Pupils with medical needs will be provided with a detailed Health Care Plan compiled by Mrs Craddock, our school first aid officer, in conjunction with parents and health care professionals. The plans are shared with all staff involved with the pupil.</a:t>
            </a:r>
          </a:p>
          <a:p>
            <a:pPr>
              <a:buClr>
                <a:srgbClr val="FF0000"/>
              </a:buClr>
            </a:pPr>
            <a:r>
              <a:rPr lang="en-GB" dirty="0">
                <a:solidFill>
                  <a:schemeClr val="tx1"/>
                </a:solidFill>
                <a:latin typeface="Comic Sans MS" panose="030F0702030302020204" pitchFamily="66" charset="0"/>
              </a:rPr>
              <a:t>Mrs Craddock manages the administration of medication.  You will need to complete a consent form for any prescribed medication that your child requires during the school day.  Asthma inhalers are stored within children’s classrooms for ease of access, and epi-pens are stored in the medical room.  All staff are trained to administer both of these treatments.</a:t>
            </a:r>
          </a:p>
          <a:p>
            <a:pPr>
              <a:buClr>
                <a:srgbClr val="FF0000"/>
              </a:buClr>
            </a:pPr>
            <a:r>
              <a:rPr lang="en-GB" dirty="0">
                <a:solidFill>
                  <a:schemeClr val="tx1"/>
                </a:solidFill>
                <a:latin typeface="Comic Sans MS" panose="030F0702030302020204" pitchFamily="66" charset="0"/>
              </a:rPr>
              <a:t>Several members of staff are first aid trained and staff working with the children in Reception are paediatric first aiders. </a:t>
            </a:r>
          </a:p>
          <a:p>
            <a:pPr>
              <a:buClr>
                <a:srgbClr val="FF0000"/>
              </a:buClr>
            </a:pPr>
            <a:r>
              <a:rPr lang="en-GB" dirty="0">
                <a:solidFill>
                  <a:schemeClr val="tx1"/>
                </a:solidFill>
                <a:latin typeface="Comic Sans MS" panose="030F0702030302020204" pitchFamily="66" charset="0"/>
              </a:rPr>
              <a:t>All class teachers have responsibility for the pastoral care of the children in their class.</a:t>
            </a:r>
          </a:p>
          <a:p>
            <a:pPr marL="0" indent="0">
              <a:buClr>
                <a:srgbClr val="FF0000"/>
              </a:buClr>
              <a:buNone/>
            </a:pPr>
            <a:endParaRPr lang="en-GB" dirty="0">
              <a:solidFill>
                <a:schemeClr val="tx1"/>
              </a:solidFill>
              <a:latin typeface="Comic Sans MS" panose="030F0702030302020204" pitchFamily="66"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5029" y="5157070"/>
            <a:ext cx="1622134" cy="1558382"/>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1957" y="5044852"/>
            <a:ext cx="1489261" cy="1702013"/>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35138" y="5058664"/>
            <a:ext cx="2413956" cy="1600558"/>
          </a:xfrm>
          <a:prstGeom prst="rect">
            <a:avLst/>
          </a:prstGeom>
        </p:spPr>
      </p:pic>
    </p:spTree>
    <p:extLst>
      <p:ext uri="{BB962C8B-B14F-4D97-AF65-F5344CB8AC3E}">
        <p14:creationId xmlns:p14="http://schemas.microsoft.com/office/powerpoint/2010/main" val="41221726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What training do staff supporting children with SEND undertake?</a:t>
            </a:r>
          </a:p>
        </p:txBody>
      </p:sp>
      <p:sp>
        <p:nvSpPr>
          <p:cNvPr id="3" name="Content Placeholder 2"/>
          <p:cNvSpPr>
            <a:spLocks noGrp="1"/>
          </p:cNvSpPr>
          <p:nvPr>
            <p:ph idx="1"/>
          </p:nvPr>
        </p:nvSpPr>
        <p:spPr>
          <a:xfrm>
            <a:off x="182880" y="1429407"/>
            <a:ext cx="9431383" cy="5428594"/>
          </a:xfrm>
        </p:spPr>
        <p:txBody>
          <a:bodyPr>
            <a:normAutofit fontScale="85000" lnSpcReduction="10000"/>
          </a:bodyPr>
          <a:lstStyle/>
          <a:p>
            <a:pPr>
              <a:buClr>
                <a:srgbClr val="FF0000"/>
              </a:buClr>
            </a:pPr>
            <a:r>
              <a:rPr lang="en-GB" sz="1700" dirty="0">
                <a:solidFill>
                  <a:schemeClr val="tx1"/>
                </a:solidFill>
                <a:latin typeface="Comic Sans MS" panose="030F0702030302020204" pitchFamily="66" charset="0"/>
              </a:rPr>
              <a:t>Mrs Trubshaw attends termly update meetings to ensure that they are up to date with current practice.  Information is shared with staff, so that everyone is kept abreast of the latest developments in SEND.</a:t>
            </a:r>
          </a:p>
          <a:p>
            <a:pPr>
              <a:buClr>
                <a:srgbClr val="FF0000"/>
              </a:buClr>
            </a:pPr>
            <a:r>
              <a:rPr lang="en-GB" sz="1700" dirty="0">
                <a:solidFill>
                  <a:schemeClr val="tx1"/>
                </a:solidFill>
                <a:latin typeface="Comic Sans MS" panose="030F0702030302020204" pitchFamily="66" charset="0"/>
              </a:rPr>
              <a:t>All class teachers attend termly updates for their respective subject leadership roles to ensure that they are up to date with current practice.  Information is shared with staff, so that everyone is kept abreast of the latest developments in the curriculum.</a:t>
            </a:r>
          </a:p>
          <a:p>
            <a:pPr>
              <a:buClr>
                <a:srgbClr val="FF0000"/>
              </a:buClr>
            </a:pPr>
            <a:r>
              <a:rPr lang="en-GB" sz="1700" dirty="0">
                <a:solidFill>
                  <a:schemeClr val="tx1"/>
                </a:solidFill>
                <a:latin typeface="Comic Sans MS" panose="030F0702030302020204" pitchFamily="66" charset="0"/>
              </a:rPr>
              <a:t>All staff receive safeguarding training (sometimes referred to as child protection training), which is a legal requirement for all professions that come into close contact with children.</a:t>
            </a:r>
          </a:p>
          <a:p>
            <a:pPr>
              <a:buClr>
                <a:srgbClr val="FF0000"/>
              </a:buClr>
            </a:pPr>
            <a:r>
              <a:rPr lang="en-GB" sz="1700" dirty="0">
                <a:solidFill>
                  <a:schemeClr val="tx1"/>
                </a:solidFill>
                <a:latin typeface="Comic Sans MS" panose="030F0702030302020204" pitchFamily="66" charset="0"/>
              </a:rPr>
              <a:t>Some of our most recent staff training includes:</a:t>
            </a:r>
          </a:p>
          <a:p>
            <a:pPr marL="0" indent="0">
              <a:buClr>
                <a:srgbClr val="FF0000"/>
              </a:buClr>
              <a:buNone/>
            </a:pPr>
            <a:r>
              <a:rPr lang="en-GB" sz="1700" dirty="0">
                <a:solidFill>
                  <a:schemeClr val="tx1"/>
                </a:solidFill>
                <a:latin typeface="Comic Sans MS" panose="030F0702030302020204" pitchFamily="66" charset="0"/>
              </a:rPr>
              <a:t>	- Attachment Disorders and Mental Health</a:t>
            </a:r>
          </a:p>
          <a:p>
            <a:pPr marL="0" indent="0">
              <a:buClr>
                <a:srgbClr val="FF0000"/>
              </a:buClr>
              <a:buNone/>
            </a:pPr>
            <a:r>
              <a:rPr lang="en-GB" sz="1700" dirty="0">
                <a:solidFill>
                  <a:schemeClr val="tx1"/>
                </a:solidFill>
                <a:latin typeface="Comic Sans MS" panose="030F0702030302020204" pitchFamily="66" charset="0"/>
              </a:rPr>
              <a:t>	- Protecting Children from Child Sexual Exploitation</a:t>
            </a:r>
          </a:p>
          <a:p>
            <a:pPr marL="0" indent="0">
              <a:buClr>
                <a:srgbClr val="FF0000"/>
              </a:buClr>
              <a:buNone/>
            </a:pPr>
            <a:r>
              <a:rPr lang="en-GB" sz="1700" dirty="0">
                <a:solidFill>
                  <a:schemeClr val="tx1"/>
                </a:solidFill>
                <a:latin typeface="Comic Sans MS" panose="030F0702030302020204" pitchFamily="66" charset="0"/>
              </a:rPr>
              <a:t>	- FGM (Female Genital Mutilation)</a:t>
            </a:r>
          </a:p>
          <a:p>
            <a:pPr marL="0" indent="0">
              <a:buClr>
                <a:srgbClr val="FF0000"/>
              </a:buClr>
              <a:buNone/>
            </a:pPr>
            <a:r>
              <a:rPr lang="en-GB" sz="1700" dirty="0">
                <a:solidFill>
                  <a:schemeClr val="tx1"/>
                </a:solidFill>
                <a:latin typeface="Comic Sans MS" panose="030F0702030302020204" pitchFamily="66" charset="0"/>
              </a:rPr>
              <a:t>	- Safeguarding Training</a:t>
            </a:r>
          </a:p>
          <a:p>
            <a:pPr marL="0" indent="0">
              <a:buClr>
                <a:srgbClr val="FF0000"/>
              </a:buClr>
              <a:buNone/>
            </a:pPr>
            <a:r>
              <a:rPr lang="en-GB" sz="1700" dirty="0">
                <a:solidFill>
                  <a:schemeClr val="tx1"/>
                </a:solidFill>
                <a:latin typeface="Comic Sans MS" panose="030F0702030302020204" pitchFamily="66" charset="0"/>
              </a:rPr>
              <a:t>	- Prevent Training</a:t>
            </a:r>
          </a:p>
          <a:p>
            <a:pPr marL="0" indent="0">
              <a:buClr>
                <a:srgbClr val="FF0000"/>
              </a:buClr>
              <a:buNone/>
            </a:pPr>
            <a:r>
              <a:rPr lang="en-GB" sz="1700" dirty="0">
                <a:solidFill>
                  <a:schemeClr val="tx1"/>
                </a:solidFill>
                <a:latin typeface="Comic Sans MS" panose="030F0702030302020204" pitchFamily="66" charset="0"/>
              </a:rPr>
              <a:t>	- Dyslexia Awareness</a:t>
            </a:r>
          </a:p>
          <a:p>
            <a:pPr marL="0" indent="0">
              <a:buClr>
                <a:srgbClr val="FF0000"/>
              </a:buClr>
              <a:buNone/>
            </a:pPr>
            <a:r>
              <a:rPr lang="en-GB" sz="1700" dirty="0">
                <a:solidFill>
                  <a:schemeClr val="tx1"/>
                </a:solidFill>
                <a:latin typeface="Comic Sans MS" panose="030F0702030302020204" pitchFamily="66" charset="0"/>
              </a:rPr>
              <a:t>	- Supporting Pupils with Autism</a:t>
            </a:r>
          </a:p>
          <a:p>
            <a:pPr marL="0" indent="0">
              <a:buClr>
                <a:srgbClr val="FF0000"/>
              </a:buClr>
              <a:buNone/>
            </a:pPr>
            <a:r>
              <a:rPr lang="en-GB" sz="1700" dirty="0">
                <a:solidFill>
                  <a:schemeClr val="tx1"/>
                </a:solidFill>
                <a:latin typeface="Comic Sans MS" panose="030F0702030302020204" pitchFamily="66" charset="0"/>
              </a:rPr>
              <a:t>	- Asthma, Anaphylaxis and Epilepsy Awareness</a:t>
            </a:r>
          </a:p>
          <a:p>
            <a:pPr marL="0" indent="0">
              <a:buClr>
                <a:srgbClr val="FF0000"/>
              </a:buClr>
              <a:buNone/>
            </a:pPr>
            <a:r>
              <a:rPr lang="en-GB" sz="1700" dirty="0">
                <a:solidFill>
                  <a:schemeClr val="tx1"/>
                </a:solidFill>
                <a:latin typeface="Comic Sans MS" panose="030F0702030302020204" pitchFamily="66" charset="0"/>
              </a:rPr>
              <a:t>	- Understanding Young Minds</a:t>
            </a:r>
          </a:p>
          <a:p>
            <a:pPr marL="0" indent="0">
              <a:buClr>
                <a:srgbClr val="FF0000"/>
              </a:buClr>
              <a:buNone/>
            </a:pPr>
            <a:r>
              <a:rPr lang="en-GB" sz="1700" dirty="0">
                <a:solidFill>
                  <a:schemeClr val="tx1"/>
                </a:solidFill>
                <a:latin typeface="Comic Sans MS" panose="030F0702030302020204" pitchFamily="66" charset="0"/>
              </a:rPr>
              <a:t>	- Attachment in the Early Years</a:t>
            </a:r>
          </a:p>
          <a:p>
            <a:pPr marL="0" indent="0">
              <a:buClr>
                <a:srgbClr val="FF0000"/>
              </a:buClr>
              <a:buNone/>
            </a:pPr>
            <a:endParaRPr lang="en-GB" dirty="0">
              <a:solidFill>
                <a:schemeClr val="tx1"/>
              </a:solidFill>
              <a:latin typeface="Comic Sans MS" panose="030F0702030302020204" pitchFamily="66" charset="0"/>
            </a:endParaRPr>
          </a:p>
          <a:p>
            <a:pPr>
              <a:buClr>
                <a:srgbClr val="FF0000"/>
              </a:buClr>
            </a:pPr>
            <a:endParaRPr lang="en-GB" dirty="0">
              <a:solidFill>
                <a:schemeClr val="tx1"/>
              </a:solidFill>
              <a:latin typeface="Comic Sans MS" panose="030F0702030302020204" pitchFamily="66"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61936" y="3598229"/>
            <a:ext cx="3541236" cy="2506718"/>
          </a:xfrm>
          <a:prstGeom prst="rect">
            <a:avLst/>
          </a:prstGeom>
        </p:spPr>
      </p:pic>
    </p:spTree>
    <p:extLst>
      <p:ext uri="{BB962C8B-B14F-4D97-AF65-F5344CB8AC3E}">
        <p14:creationId xmlns:p14="http://schemas.microsoft.com/office/powerpoint/2010/main" val="279783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How will my child be included in activities outside the classroom including school trips?</a:t>
            </a:r>
          </a:p>
        </p:txBody>
      </p:sp>
      <p:sp>
        <p:nvSpPr>
          <p:cNvPr id="3" name="Content Placeholder 2"/>
          <p:cNvSpPr>
            <a:spLocks noGrp="1"/>
          </p:cNvSpPr>
          <p:nvPr>
            <p:ph idx="1"/>
          </p:nvPr>
        </p:nvSpPr>
        <p:spPr>
          <a:xfrm>
            <a:off x="182881" y="1397876"/>
            <a:ext cx="9371022" cy="3804746"/>
          </a:xfrm>
        </p:spPr>
        <p:txBody>
          <a:bodyPr>
            <a:normAutofit fontScale="92500" lnSpcReduction="10000"/>
          </a:bodyPr>
          <a:lstStyle/>
          <a:p>
            <a:pPr>
              <a:buClr>
                <a:srgbClr val="FF0000"/>
              </a:buClr>
            </a:pPr>
            <a:r>
              <a:rPr lang="en-GB" dirty="0">
                <a:solidFill>
                  <a:schemeClr val="tx1"/>
                </a:solidFill>
                <a:latin typeface="Comic Sans MS" panose="030F0702030302020204" pitchFamily="66" charset="0"/>
              </a:rPr>
              <a:t>All children are encouraged to take part in any out of school activities, which are offered to their age group in school.  In the case of residential visits, parents are invited to a meeting before the visit is to take place.  This meeting is also used as an opportunity for parents and school staff to discuss any individual needs and how these might be met for the residential visit.</a:t>
            </a:r>
          </a:p>
          <a:p>
            <a:pPr>
              <a:buClr>
                <a:srgbClr val="FF0000"/>
              </a:buClr>
            </a:pPr>
            <a:r>
              <a:rPr lang="en-GB" dirty="0">
                <a:solidFill>
                  <a:schemeClr val="tx1"/>
                </a:solidFill>
                <a:latin typeface="Comic Sans MS" panose="030F0702030302020204" pitchFamily="66" charset="0"/>
              </a:rPr>
              <a:t>We are committed to ensuring that all pupils are able to actively participate in all elements of school life.  Wherever possible, steps are taken to adapt learning opportunities so that no learner is excluded.  Parents are engaged in supporting learners and are consulted before any activities, which are likely to present specific challenges for the learner, occur. </a:t>
            </a:r>
          </a:p>
          <a:p>
            <a:pPr>
              <a:buClr>
                <a:srgbClr val="FF0000"/>
              </a:buClr>
            </a:pPr>
            <a:r>
              <a:rPr lang="en-GB" dirty="0">
                <a:solidFill>
                  <a:schemeClr val="tx1"/>
                </a:solidFill>
                <a:latin typeface="Comic Sans MS" panose="030F0702030302020204" pitchFamily="66" charset="0"/>
              </a:rPr>
              <a:t>Risk assessments are carried out and procedures are put in place to enable every child to participate in all school activities as fully as possible. </a:t>
            </a:r>
          </a:p>
          <a:p>
            <a:pPr>
              <a:buClr>
                <a:srgbClr val="FF0000"/>
              </a:buClr>
            </a:pPr>
            <a:r>
              <a:rPr lang="en-GB" dirty="0">
                <a:solidFill>
                  <a:schemeClr val="tx1"/>
                </a:solidFill>
                <a:latin typeface="Comic Sans MS" panose="030F0702030302020204" pitchFamily="66" charset="0"/>
              </a:rPr>
              <a:t>If it is deemed that an intensive level of support is required, a parent or carer may be asked to accompany their child during the activity. </a:t>
            </a:r>
          </a:p>
          <a:p>
            <a:pPr marL="0" indent="0">
              <a:buClr>
                <a:srgbClr val="FF0000"/>
              </a:buClr>
              <a:buNone/>
            </a:pPr>
            <a:endParaRPr lang="en-GB" dirty="0">
              <a:solidFill>
                <a:schemeClr val="tx1"/>
              </a:solidFill>
              <a:latin typeface="Comic Sans MS" panose="030F0702030302020204" pitchFamily="66" charset="0"/>
            </a:endParaRPr>
          </a:p>
        </p:txBody>
      </p:sp>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l="41443" r="1" b="12877"/>
          <a:stretch/>
        </p:blipFill>
        <p:spPr>
          <a:xfrm>
            <a:off x="3175325" y="5202622"/>
            <a:ext cx="3289737" cy="1623148"/>
          </a:xfrm>
          <a:prstGeom prst="rect">
            <a:avLst/>
          </a:prstGeom>
        </p:spPr>
      </p:pic>
    </p:spTree>
    <p:extLst>
      <p:ext uri="{BB962C8B-B14F-4D97-AF65-F5344CB8AC3E}">
        <p14:creationId xmlns:p14="http://schemas.microsoft.com/office/powerpoint/2010/main" val="17087115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637127"/>
          </a:xfrm>
        </p:spPr>
        <p:txBody>
          <a:bodyPr>
            <a:normAutofit/>
          </a:bodyPr>
          <a:lstStyle/>
          <a:p>
            <a:r>
              <a:rPr lang="en-GB" sz="3000" dirty="0">
                <a:solidFill>
                  <a:srgbClr val="FF0000"/>
                </a:solidFill>
                <a:latin typeface="Comic Sans MS" panose="030F0702030302020204" pitchFamily="66" charset="0"/>
              </a:rPr>
              <a:t>How accessible is the school environment?</a:t>
            </a:r>
          </a:p>
        </p:txBody>
      </p:sp>
      <p:sp>
        <p:nvSpPr>
          <p:cNvPr id="3" name="Content Placeholder 2"/>
          <p:cNvSpPr>
            <a:spLocks noGrp="1"/>
          </p:cNvSpPr>
          <p:nvPr>
            <p:ph idx="1"/>
          </p:nvPr>
        </p:nvSpPr>
        <p:spPr>
          <a:xfrm>
            <a:off x="182880" y="1072055"/>
            <a:ext cx="9431383" cy="5460125"/>
          </a:xfrm>
        </p:spPr>
        <p:txBody>
          <a:bodyPr>
            <a:normAutofit/>
          </a:bodyPr>
          <a:lstStyle/>
          <a:p>
            <a:pPr>
              <a:buClr>
                <a:srgbClr val="FF0000"/>
              </a:buClr>
            </a:pPr>
            <a:r>
              <a:rPr lang="en-GB" dirty="0">
                <a:solidFill>
                  <a:schemeClr val="tx1"/>
                </a:solidFill>
                <a:latin typeface="Comic Sans MS" panose="030F0702030302020204" pitchFamily="66" charset="0"/>
              </a:rPr>
              <a:t>We have an accessible toilet available for pupils, staff and visitors.</a:t>
            </a:r>
          </a:p>
          <a:p>
            <a:pPr>
              <a:buClr>
                <a:srgbClr val="FF0000"/>
              </a:buClr>
            </a:pPr>
            <a:r>
              <a:rPr lang="en-GB" dirty="0">
                <a:solidFill>
                  <a:schemeClr val="tx1"/>
                </a:solidFill>
                <a:latin typeface="Comic Sans MS" panose="030F0702030302020204" pitchFamily="66" charset="0"/>
              </a:rPr>
              <a:t>Corridors and entrances are accessible for wheelchairs.</a:t>
            </a:r>
          </a:p>
          <a:p>
            <a:pPr>
              <a:buClr>
                <a:srgbClr val="FF0000"/>
              </a:buClr>
            </a:pPr>
            <a:r>
              <a:rPr lang="en-GB" dirty="0">
                <a:solidFill>
                  <a:schemeClr val="tx1"/>
                </a:solidFill>
                <a:latin typeface="Comic Sans MS" panose="030F0702030302020204" pitchFamily="66" charset="0"/>
              </a:rPr>
              <a:t>Outside doors allow for access to the playground, with ramps in place where required.</a:t>
            </a:r>
          </a:p>
          <a:p>
            <a:pPr>
              <a:buClr>
                <a:srgbClr val="FF0000"/>
              </a:buClr>
            </a:pPr>
            <a:endParaRPr lang="en-GB" dirty="0">
              <a:solidFill>
                <a:schemeClr val="tx1"/>
              </a:solidFill>
              <a:latin typeface="Comic Sans MS" panose="030F0702030302020204" pitchFamily="66"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9596" y="2743200"/>
            <a:ext cx="6831728" cy="1707932"/>
          </a:xfrm>
          <a:prstGeom prst="rect">
            <a:avLst/>
          </a:prstGeom>
        </p:spPr>
      </p:pic>
    </p:spTree>
    <p:extLst>
      <p:ext uri="{BB962C8B-B14F-4D97-AF65-F5344CB8AC3E}">
        <p14:creationId xmlns:p14="http://schemas.microsoft.com/office/powerpoint/2010/main" val="2336887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How will the school prepare/support my child when joining or transferring to a new school?</a:t>
            </a:r>
          </a:p>
        </p:txBody>
      </p:sp>
      <p:sp>
        <p:nvSpPr>
          <p:cNvPr id="3" name="Content Placeholder 2"/>
          <p:cNvSpPr>
            <a:spLocks noGrp="1"/>
          </p:cNvSpPr>
          <p:nvPr>
            <p:ph idx="1"/>
          </p:nvPr>
        </p:nvSpPr>
        <p:spPr>
          <a:xfrm>
            <a:off x="182880" y="1397875"/>
            <a:ext cx="9431383" cy="5460125"/>
          </a:xfrm>
        </p:spPr>
        <p:txBody>
          <a:bodyPr>
            <a:normAutofit lnSpcReduction="10000"/>
          </a:bodyPr>
          <a:lstStyle/>
          <a:p>
            <a:pPr>
              <a:buClr>
                <a:srgbClr val="FF0000"/>
              </a:buClr>
            </a:pPr>
            <a:r>
              <a:rPr lang="en-GB" dirty="0">
                <a:solidFill>
                  <a:schemeClr val="tx1"/>
                </a:solidFill>
                <a:latin typeface="Comic Sans MS" panose="030F0702030302020204" pitchFamily="66" charset="0"/>
              </a:rPr>
              <a:t>Children who join school at the start of Reception will have a programme of planned activities in the term prior to starting school.  These activities are intended to provide an introduction to school for your child and an opportunity for us to get to know them.</a:t>
            </a:r>
          </a:p>
          <a:p>
            <a:pPr>
              <a:buClr>
                <a:srgbClr val="FF0000"/>
              </a:buClr>
            </a:pPr>
            <a:r>
              <a:rPr lang="en-GB" dirty="0">
                <a:solidFill>
                  <a:schemeClr val="tx1"/>
                </a:solidFill>
                <a:latin typeface="Comic Sans MS" panose="030F0702030302020204" pitchFamily="66" charset="0"/>
              </a:rPr>
              <a:t>Parent/carers are invited to a meeting at the school and are provided with a range of information to support them in enabling their child to settle into the school routine. </a:t>
            </a:r>
          </a:p>
          <a:p>
            <a:pPr>
              <a:buClr>
                <a:srgbClr val="FF0000"/>
              </a:buClr>
            </a:pPr>
            <a:r>
              <a:rPr lang="en-GB" dirty="0">
                <a:solidFill>
                  <a:schemeClr val="tx1"/>
                </a:solidFill>
                <a:latin typeface="Comic Sans MS" panose="030F0702030302020204" pitchFamily="66" charset="0"/>
              </a:rPr>
              <a:t>Where appropriate, the SENCO will meet with new parents of pupils who are known to have SEND to allow concerns to be raised and reasonable adjustments to be made to address perceived challenges prior to entry. The SENCO and Reception staff also meet with support staff from nursery and external agencies where appropriate. </a:t>
            </a:r>
          </a:p>
          <a:p>
            <a:pPr>
              <a:buClr>
                <a:srgbClr val="FF0000"/>
              </a:buClr>
            </a:pPr>
            <a:r>
              <a:rPr lang="en-GB" dirty="0">
                <a:solidFill>
                  <a:schemeClr val="tx1"/>
                </a:solidFill>
                <a:latin typeface="Comic Sans MS" panose="030F0702030302020204" pitchFamily="66" charset="0"/>
              </a:rPr>
              <a:t>If pupils are transferring from another school, the previous school records will be requested immediately and a meeting will be set up with parents to identify and reduce any concerns.  New entrants will also be offered the opportunity to visit the school prior to their admission.</a:t>
            </a:r>
          </a:p>
          <a:p>
            <a:pPr>
              <a:buClr>
                <a:srgbClr val="FF0000"/>
              </a:buClr>
            </a:pPr>
            <a:r>
              <a:rPr lang="en-GB" dirty="0">
                <a:solidFill>
                  <a:schemeClr val="tx1"/>
                </a:solidFill>
                <a:latin typeface="Comic Sans MS" panose="030F0702030302020204" pitchFamily="66" charset="0"/>
              </a:rPr>
              <a:t>The records of pupils leaving our school are transferred as soon as enrolment at another establishment has been confirmed. </a:t>
            </a:r>
          </a:p>
          <a:p>
            <a:pPr>
              <a:buClr>
                <a:srgbClr val="FF0000"/>
              </a:buClr>
            </a:pPr>
            <a:endParaRPr lang="en-GB"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857230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How do St. John’s ensure successful transition to secondary school?</a:t>
            </a:r>
          </a:p>
        </p:txBody>
      </p:sp>
      <p:sp>
        <p:nvSpPr>
          <p:cNvPr id="3" name="Content Placeholder 2"/>
          <p:cNvSpPr>
            <a:spLocks noGrp="1"/>
          </p:cNvSpPr>
          <p:nvPr>
            <p:ph idx="1"/>
          </p:nvPr>
        </p:nvSpPr>
        <p:spPr>
          <a:xfrm>
            <a:off x="182880" y="1397875"/>
            <a:ext cx="9431383" cy="5460125"/>
          </a:xfrm>
        </p:spPr>
        <p:txBody>
          <a:bodyPr>
            <a:normAutofit/>
          </a:bodyPr>
          <a:lstStyle/>
          <a:p>
            <a:pPr>
              <a:buClr>
                <a:srgbClr val="FF0000"/>
              </a:buClr>
            </a:pPr>
            <a:r>
              <a:rPr lang="en-GB" dirty="0">
                <a:solidFill>
                  <a:schemeClr val="tx1"/>
                </a:solidFill>
                <a:latin typeface="Comic Sans MS" panose="030F0702030302020204" pitchFamily="66" charset="0"/>
              </a:rPr>
              <a:t>The majority of St. John’s pupils continue their educational journey at The Weston Road Academy; however, some of our pupils attend other local secondary schools.</a:t>
            </a:r>
          </a:p>
          <a:p>
            <a:pPr>
              <a:buClr>
                <a:srgbClr val="FF0000"/>
              </a:buClr>
            </a:pPr>
            <a:r>
              <a:rPr lang="en-GB" dirty="0">
                <a:solidFill>
                  <a:schemeClr val="tx1"/>
                </a:solidFill>
                <a:latin typeface="Comic Sans MS" panose="030F0702030302020204" pitchFamily="66" charset="0"/>
              </a:rPr>
              <a:t>Consultation meetings between the various high schools and our Year 6 staff begin to take place mid-way through the Spring term and the specific needs of individuals are highlighted at these meetings. </a:t>
            </a:r>
          </a:p>
          <a:p>
            <a:pPr>
              <a:buClr>
                <a:srgbClr val="FF0000"/>
              </a:buClr>
            </a:pPr>
            <a:r>
              <a:rPr lang="en-GB" dirty="0">
                <a:solidFill>
                  <a:schemeClr val="tx1"/>
                </a:solidFill>
                <a:latin typeface="Comic Sans MS" panose="030F0702030302020204" pitchFamily="66" charset="0"/>
              </a:rPr>
              <a:t>Each high school has their own transition programme, which provides opportunities for pupils and parents to meet staff in the new school.  Where appropriate, these opportunities are further enhanced for pupils with special educational needs.</a:t>
            </a:r>
          </a:p>
          <a:p>
            <a:pPr>
              <a:buClr>
                <a:srgbClr val="FF0000"/>
              </a:buClr>
            </a:pPr>
            <a:r>
              <a:rPr lang="en-GB" dirty="0">
                <a:solidFill>
                  <a:schemeClr val="tx1"/>
                </a:solidFill>
                <a:latin typeface="Comic Sans MS" panose="030F0702030302020204" pitchFamily="66" charset="0"/>
              </a:rPr>
              <a:t>Regular activities, which help with transition, are provided by The Weston Road Academy as early as Year 4.</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864" t="19351"/>
          <a:stretch/>
        </p:blipFill>
        <p:spPr>
          <a:xfrm>
            <a:off x="840827" y="4740166"/>
            <a:ext cx="2409495" cy="1960178"/>
          </a:xfrm>
          <a:prstGeom prst="rect">
            <a:avLst/>
          </a:prstGeom>
        </p:spPr>
      </p:pic>
      <p:pic>
        <p:nvPicPr>
          <p:cNvPr id="6" name="Picture 5"/>
          <p:cNvPicPr>
            <a:picLocks noChangeAspect="1"/>
          </p:cNvPicPr>
          <p:nvPr/>
        </p:nvPicPr>
        <p:blipFill>
          <a:blip r:embed="rId3">
            <a:extLst>
              <a:ext uri="{BEBA8EAE-BF5A-486C-A8C5-ECC9F3942E4B}">
                <a14:imgProps xmlns:a14="http://schemas.microsoft.com/office/drawing/2010/main">
                  <a14:imgLayer r:embed="rId4">
                    <a14:imgEffect>
                      <a14:colorTemperature colorTemp="4700"/>
                    </a14:imgEffect>
                  </a14:imgLayer>
                </a14:imgProps>
              </a:ext>
              <a:ext uri="{28A0092B-C50C-407E-A947-70E740481C1C}">
                <a14:useLocalDpi xmlns:a14="http://schemas.microsoft.com/office/drawing/2010/main" val="0"/>
              </a:ext>
            </a:extLst>
          </a:blip>
          <a:stretch>
            <a:fillRect/>
          </a:stretch>
        </p:blipFill>
        <p:spPr>
          <a:xfrm>
            <a:off x="3908269" y="4701080"/>
            <a:ext cx="2247900" cy="2038350"/>
          </a:xfrm>
          <a:prstGeom prst="rect">
            <a:avLst/>
          </a:prstGeom>
        </p:spPr>
      </p:pic>
    </p:spTree>
    <p:extLst>
      <p:ext uri="{BB962C8B-B14F-4D97-AF65-F5344CB8AC3E}">
        <p14:creationId xmlns:p14="http://schemas.microsoft.com/office/powerpoint/2010/main" val="1443592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How are St. John’s resources allocated and matched to children’s needs?</a:t>
            </a:r>
          </a:p>
        </p:txBody>
      </p:sp>
      <p:sp>
        <p:nvSpPr>
          <p:cNvPr id="3" name="Content Placeholder 2"/>
          <p:cNvSpPr>
            <a:spLocks noGrp="1"/>
          </p:cNvSpPr>
          <p:nvPr>
            <p:ph idx="1"/>
          </p:nvPr>
        </p:nvSpPr>
        <p:spPr>
          <a:xfrm>
            <a:off x="182880" y="1397875"/>
            <a:ext cx="9431383" cy="5460125"/>
          </a:xfrm>
        </p:spPr>
        <p:txBody>
          <a:bodyPr>
            <a:normAutofit/>
          </a:bodyPr>
          <a:lstStyle/>
          <a:p>
            <a:pPr>
              <a:buClr>
                <a:srgbClr val="FF0000"/>
              </a:buClr>
            </a:pPr>
            <a:r>
              <a:rPr lang="en-GB" dirty="0">
                <a:solidFill>
                  <a:schemeClr val="tx1"/>
                </a:solidFill>
                <a:latin typeface="Comic Sans MS" panose="030F0702030302020204" pitchFamily="66" charset="0"/>
              </a:rPr>
              <a:t>Following consultation with the SENCO, the Principal is responsible for the allocation of the SEN budget.  Funding may be used to facilitate:</a:t>
            </a:r>
          </a:p>
          <a:p>
            <a:pPr marL="0" indent="0">
              <a:buClr>
                <a:srgbClr val="FF0000"/>
              </a:buClr>
              <a:buNone/>
            </a:pPr>
            <a:r>
              <a:rPr lang="en-GB" dirty="0">
                <a:solidFill>
                  <a:schemeClr val="tx1"/>
                </a:solidFill>
                <a:latin typeface="Comic Sans MS" panose="030F0702030302020204" pitchFamily="66" charset="0"/>
              </a:rPr>
              <a:t>	- Small group intervention from teaching assistants</a:t>
            </a:r>
          </a:p>
          <a:p>
            <a:pPr marL="0" indent="0">
              <a:buClr>
                <a:srgbClr val="FF0000"/>
              </a:buClr>
              <a:buNone/>
            </a:pPr>
            <a:r>
              <a:rPr lang="en-GB" dirty="0">
                <a:solidFill>
                  <a:schemeClr val="tx1"/>
                </a:solidFill>
                <a:latin typeface="Comic Sans MS" panose="030F0702030302020204" pitchFamily="66" charset="0"/>
              </a:rPr>
              <a:t>	- Specialist 1:1 support from teaching assistants</a:t>
            </a:r>
          </a:p>
          <a:p>
            <a:pPr marL="0" indent="0">
              <a:buClr>
                <a:srgbClr val="FF0000"/>
              </a:buClr>
              <a:buNone/>
            </a:pPr>
            <a:r>
              <a:rPr lang="en-GB" dirty="0">
                <a:solidFill>
                  <a:schemeClr val="tx1"/>
                </a:solidFill>
                <a:latin typeface="Comic Sans MS" panose="030F0702030302020204" pitchFamily="66" charset="0"/>
              </a:rPr>
              <a:t>	- Support from external agencies</a:t>
            </a:r>
          </a:p>
          <a:p>
            <a:pPr marL="0" indent="0">
              <a:buClr>
                <a:srgbClr val="FF0000"/>
              </a:buClr>
              <a:buNone/>
            </a:pPr>
            <a:r>
              <a:rPr lang="en-GB" dirty="0">
                <a:solidFill>
                  <a:schemeClr val="tx1"/>
                </a:solidFill>
                <a:latin typeface="Comic Sans MS" panose="030F0702030302020204" pitchFamily="66" charset="0"/>
              </a:rPr>
              <a:t>	- Provision of specialist resources</a:t>
            </a:r>
          </a:p>
          <a:p>
            <a:pPr marL="0" indent="0">
              <a:buClr>
                <a:srgbClr val="FF0000"/>
              </a:buClr>
              <a:buNone/>
            </a:pPr>
            <a:r>
              <a:rPr lang="en-GB" dirty="0">
                <a:solidFill>
                  <a:schemeClr val="tx1"/>
                </a:solidFill>
                <a:latin typeface="Comic Sans MS" panose="030F0702030302020204" pitchFamily="66" charset="0"/>
              </a:rPr>
              <a:t>	- Continuing professional development for staff working with children with 	 	 	   particular needs</a:t>
            </a:r>
          </a:p>
          <a:p>
            <a:pPr marL="0" indent="0">
              <a:buClr>
                <a:srgbClr val="FF0000"/>
              </a:buClr>
              <a:buNone/>
            </a:pPr>
            <a:endParaRPr lang="en-GB" dirty="0">
              <a:solidFill>
                <a:schemeClr val="tx1"/>
              </a:solidFill>
              <a:latin typeface="Comic Sans MS" panose="030F0702030302020204" pitchFamily="66" charset="0"/>
            </a:endParaRPr>
          </a:p>
          <a:p>
            <a:pPr>
              <a:buClr>
                <a:srgbClr val="FF0000"/>
              </a:buClr>
            </a:pPr>
            <a:endParaRPr lang="en-GB" dirty="0">
              <a:solidFill>
                <a:schemeClr val="tx1"/>
              </a:solidFill>
              <a:latin typeface="Comic Sans MS" panose="030F0702030302020204" pitchFamily="66" charset="0"/>
            </a:endParaRPr>
          </a:p>
        </p:txBody>
      </p:sp>
      <p:pic>
        <p:nvPicPr>
          <p:cNvPr id="4" name="Picture 3"/>
          <p:cNvPicPr>
            <a:picLocks noChangeAspect="1"/>
          </p:cNvPicPr>
          <p:nvPr/>
        </p:nvPicPr>
        <p:blipFill rotWithShape="1">
          <a:blip r:embed="rId2">
            <a:extLst>
              <a:ext uri="{28A0092B-C50C-407E-A947-70E740481C1C}">
                <a14:useLocalDpi xmlns:a14="http://schemas.microsoft.com/office/drawing/2010/main" val="0"/>
              </a:ext>
            </a:extLst>
          </a:blip>
          <a:srcRect l="9295" t="9027" r="958" b="14468"/>
          <a:stretch/>
        </p:blipFill>
        <p:spPr>
          <a:xfrm>
            <a:off x="923109" y="4761184"/>
            <a:ext cx="2367251" cy="2017985"/>
          </a:xfrm>
          <a:prstGeom prst="rect">
            <a:avLst/>
          </a:prstGeom>
        </p:spPr>
      </p:pic>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3907146" y="4498427"/>
            <a:ext cx="2419162" cy="2154619"/>
          </a:xfrm>
          <a:prstGeom prst="rect">
            <a:avLst/>
          </a:prstGeom>
        </p:spPr>
      </p:pic>
    </p:spTree>
    <p:extLst>
      <p:ext uri="{BB962C8B-B14F-4D97-AF65-F5344CB8AC3E}">
        <p14:creationId xmlns:p14="http://schemas.microsoft.com/office/powerpoint/2010/main" val="1799268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880" y="319314"/>
            <a:ext cx="9274629" cy="1320800"/>
          </a:xfrm>
        </p:spPr>
        <p:txBody>
          <a:bodyPr>
            <a:normAutofit/>
          </a:bodyPr>
          <a:lstStyle/>
          <a:p>
            <a:r>
              <a:rPr lang="en-GB" sz="3000" dirty="0">
                <a:solidFill>
                  <a:srgbClr val="FF0000"/>
                </a:solidFill>
                <a:latin typeface="Comic Sans MS" panose="030F0702030302020204" pitchFamily="66" charset="0"/>
              </a:rPr>
              <a:t>Where can I find information from the Local Authority?</a:t>
            </a:r>
          </a:p>
        </p:txBody>
      </p:sp>
      <p:sp>
        <p:nvSpPr>
          <p:cNvPr id="3" name="Content Placeholder 2"/>
          <p:cNvSpPr>
            <a:spLocks noGrp="1"/>
          </p:cNvSpPr>
          <p:nvPr>
            <p:ph idx="1"/>
          </p:nvPr>
        </p:nvSpPr>
        <p:spPr>
          <a:xfrm>
            <a:off x="182880" y="1502979"/>
            <a:ext cx="9431383" cy="5460125"/>
          </a:xfrm>
        </p:spPr>
        <p:txBody>
          <a:bodyPr>
            <a:normAutofit/>
          </a:bodyPr>
          <a:lstStyle/>
          <a:p>
            <a:pPr>
              <a:buClr>
                <a:srgbClr val="FF0000"/>
              </a:buClr>
            </a:pPr>
            <a:r>
              <a:rPr lang="en-GB" dirty="0">
                <a:solidFill>
                  <a:schemeClr val="tx1"/>
                </a:solidFill>
                <a:latin typeface="Comic Sans MS" panose="030F0702030302020204" pitchFamily="66" charset="0"/>
              </a:rPr>
              <a:t>The Children and Families Act 2014 required each Local Authority to produce and publish a Local Offer, which included information about provision available across education, health and social care for children and young people in the area who have special educational needs or are disabled.</a:t>
            </a:r>
          </a:p>
          <a:p>
            <a:pPr>
              <a:buClr>
                <a:srgbClr val="FF0000"/>
              </a:buClr>
            </a:pPr>
            <a:r>
              <a:rPr lang="en-GB" dirty="0">
                <a:solidFill>
                  <a:schemeClr val="tx1"/>
                </a:solidFill>
                <a:latin typeface="Comic Sans MS" panose="030F0702030302020204" pitchFamily="66" charset="0"/>
              </a:rPr>
              <a:t>Staffordshire’s Local Offer can be found here: </a:t>
            </a:r>
            <a:r>
              <a:rPr lang="en-GB" dirty="0">
                <a:solidFill>
                  <a:schemeClr val="tx1"/>
                </a:solidFill>
                <a:latin typeface="Comic Sans MS" panose="030F0702030302020204" pitchFamily="66" charset="0"/>
                <a:hlinkClick r:id="rId2"/>
              </a:rPr>
              <a:t>https://www.staffordshireconnects.info/kb5/staffordshire/directory/home.page</a:t>
            </a:r>
            <a:endParaRPr lang="en-GB" dirty="0">
              <a:solidFill>
                <a:schemeClr val="tx1"/>
              </a:solidFill>
              <a:latin typeface="Comic Sans MS" panose="030F0702030302020204" pitchFamily="66" charset="0"/>
            </a:endParaRPr>
          </a:p>
          <a:p>
            <a:pPr>
              <a:buClr>
                <a:srgbClr val="FF0000"/>
              </a:buClr>
            </a:pPr>
            <a:r>
              <a:rPr lang="en-GB" dirty="0">
                <a:solidFill>
                  <a:schemeClr val="tx1"/>
                </a:solidFill>
                <a:latin typeface="Comic Sans MS" panose="030F0702030302020204" pitchFamily="66" charset="0"/>
              </a:rPr>
              <a:t>If you require any further information about the Local Offer, please email: </a:t>
            </a:r>
            <a:r>
              <a:rPr lang="en-GB" dirty="0">
                <a:solidFill>
                  <a:schemeClr val="tx1"/>
                </a:solidFill>
                <a:latin typeface="Comic Sans MS" panose="030F0702030302020204" pitchFamily="66" charset="0"/>
                <a:hlinkClick r:id="rId3"/>
              </a:rPr>
              <a:t>localoffer@staffordshire.gov.uk</a:t>
            </a:r>
            <a:endParaRPr lang="en-GB" dirty="0">
              <a:solidFill>
                <a:schemeClr val="tx1"/>
              </a:solidFill>
              <a:latin typeface="Comic Sans MS" panose="030F0702030302020204" pitchFamily="66" charset="0"/>
            </a:endParaRPr>
          </a:p>
          <a:p>
            <a:pPr marL="0" indent="0">
              <a:buClr>
                <a:srgbClr val="FF0000"/>
              </a:buClr>
              <a:buNone/>
            </a:pPr>
            <a:endParaRPr lang="en-GB" dirty="0">
              <a:solidFill>
                <a:schemeClr val="tx1"/>
              </a:solidFill>
              <a:latin typeface="Comic Sans MS" panose="030F0702030302020204" pitchFamily="66" charset="0"/>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9490" y="4560831"/>
            <a:ext cx="5615167" cy="1661292"/>
          </a:xfrm>
          <a:prstGeom prst="rect">
            <a:avLst/>
          </a:prstGeom>
        </p:spPr>
      </p:pic>
    </p:spTree>
    <p:extLst>
      <p:ext uri="{BB962C8B-B14F-4D97-AF65-F5344CB8AC3E}">
        <p14:creationId xmlns:p14="http://schemas.microsoft.com/office/powerpoint/2010/main" val="3123862525"/>
      </p:ext>
    </p:extLst>
  </p:cSld>
  <p:clrMapOvr>
    <a:masterClrMapping/>
  </p:clrMapOvr>
</p:sld>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979</TotalTime>
  <Words>2349</Words>
  <Application>Microsoft Office PowerPoint</Application>
  <PresentationFormat>Widescreen</PresentationFormat>
  <Paragraphs>108</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Comic Sans MS</vt:lpstr>
      <vt:lpstr>Trebuchet MS</vt:lpstr>
      <vt:lpstr>Wingdings 3</vt:lpstr>
      <vt:lpstr>Facet</vt:lpstr>
      <vt:lpstr>St. John’s Primary Academy</vt:lpstr>
      <vt:lpstr>How does St. John’s know if my child needs extra help?</vt:lpstr>
      <vt:lpstr>What should I do if I think my child may have special educational needs?</vt:lpstr>
      <vt:lpstr>How will St. John’s staff support my child?</vt:lpstr>
      <vt:lpstr>How will the curriculum be matched to my child’s needs?</vt:lpstr>
      <vt:lpstr>How will I know how well my child is doing?</vt:lpstr>
      <vt:lpstr>How will you help me support my child’s learning?</vt:lpstr>
      <vt:lpstr>What support will there be for my child’s overall well-being?</vt:lpstr>
      <vt:lpstr>How will St. John’s support pupils with medical needs?</vt:lpstr>
      <vt:lpstr>What training do staff supporting children with SEND undertake?</vt:lpstr>
      <vt:lpstr>How will my child be included in activities outside the classroom including school trips?</vt:lpstr>
      <vt:lpstr>How accessible is the school environment?</vt:lpstr>
      <vt:lpstr>How will the school prepare/support my child when joining or transferring to a new school?</vt:lpstr>
      <vt:lpstr>How do St. John’s ensure successful transition to secondary school?</vt:lpstr>
      <vt:lpstr>How are St. John’s resources allocated and matched to children’s needs?</vt:lpstr>
      <vt:lpstr>Where can I find information from the Local Authority?</vt:lpstr>
    </vt:vector>
  </TitlesOfParts>
  <Company>St Johns Primary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 John’s Primary Academy</dc:title>
  <dc:creator>LMajor</dc:creator>
  <cp:lastModifiedBy>Mrs Trubshaw</cp:lastModifiedBy>
  <cp:revision>97</cp:revision>
  <dcterms:created xsi:type="dcterms:W3CDTF">2020-02-06T14:10:04Z</dcterms:created>
  <dcterms:modified xsi:type="dcterms:W3CDTF">2024-10-21T12:46:48Z</dcterms:modified>
</cp:coreProperties>
</file>